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7" r:id="rId2"/>
    <p:sldMasterId id="2147483689" r:id="rId3"/>
    <p:sldMasterId id="2147483881" r:id="rId4"/>
  </p:sldMasterIdLst>
  <p:notesMasterIdLst>
    <p:notesMasterId r:id="rId32"/>
  </p:notesMasterIdLst>
  <p:handoutMasterIdLst>
    <p:handoutMasterId r:id="rId33"/>
  </p:handoutMasterIdLst>
  <p:sldIdLst>
    <p:sldId id="296" r:id="rId5"/>
    <p:sldId id="261" r:id="rId6"/>
    <p:sldId id="262" r:id="rId7"/>
    <p:sldId id="275" r:id="rId8"/>
    <p:sldId id="289" r:id="rId9"/>
    <p:sldId id="286" r:id="rId10"/>
    <p:sldId id="278" r:id="rId11"/>
    <p:sldId id="266" r:id="rId12"/>
    <p:sldId id="279" r:id="rId13"/>
    <p:sldId id="267" r:id="rId14"/>
    <p:sldId id="280" r:id="rId15"/>
    <p:sldId id="268" r:id="rId16"/>
    <p:sldId id="281" r:id="rId17"/>
    <p:sldId id="269" r:id="rId18"/>
    <p:sldId id="282" r:id="rId19"/>
    <p:sldId id="270" r:id="rId20"/>
    <p:sldId id="283" r:id="rId21"/>
    <p:sldId id="271" r:id="rId22"/>
    <p:sldId id="284" r:id="rId23"/>
    <p:sldId id="272" r:id="rId24"/>
    <p:sldId id="288" r:id="rId25"/>
    <p:sldId id="292" r:id="rId26"/>
    <p:sldId id="259" r:id="rId27"/>
    <p:sldId id="294" r:id="rId28"/>
    <p:sldId id="295" r:id="rId29"/>
    <p:sldId id="290" r:id="rId30"/>
    <p:sldId id="29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0DEF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02" autoAdjust="0"/>
    <p:restoredTop sz="86364" autoAdjust="0"/>
  </p:normalViewPr>
  <p:slideViewPr>
    <p:cSldViewPr showGuides="1">
      <p:cViewPr>
        <p:scale>
          <a:sx n="90" d="100"/>
          <a:sy n="90" d="100"/>
        </p:scale>
        <p:origin x="-2226" y="-300"/>
      </p:cViewPr>
      <p:guideLst>
        <p:guide orient="horz" pos="2160"/>
        <p:guide pos="2880"/>
        <p:guide pos="3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-1458" y="3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562B1B-33D7-4CE6-94E9-E601DEEB1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72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68165B-B09E-401D-9168-DA2A9356D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31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46C4AD-D6D4-44C9-9A4A-0C07B19A687D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514417-B478-4372-93ED-72960A735805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2451C1-535E-41A3-ACD9-B476C1718D98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0BC2B0-93F0-43B3-BE36-360C3A523F3C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2934E2-5117-437E-AFF5-67C493EE80F8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412D15-224B-48BA-B4A1-1C7EA825D689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CBD5F1-996D-40F6-921E-A8BA5544B2D9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957FF5-24E0-4672-BC17-03184E369A8F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435F55-49D0-4B71-BEF4-AC84F458160C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22C887-B15D-4CF7-AA75-B742E4BAC8F1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46EF04-A98E-45AA-AEAD-ED102EB56423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417CAF-BB41-4CF3-A193-3A94A53DA085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DC2410-FFEC-4CD0-9C8B-69F8688F7F6F}" type="slidenum">
              <a:rPr lang="en-US" altLang="en-US" smtClean="0"/>
              <a:pPr eaLnBrk="1" hangingPunct="1"/>
              <a:t>21</a:t>
            </a:fld>
            <a:endParaRPr lang="en-US" alt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2642A1-7E19-4271-82FD-6906046DA66E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29CA2F-5F96-4EE8-A0EB-2B7FED2EB550}" type="slidenum">
              <a:rPr lang="en-US" altLang="en-US" smtClean="0"/>
              <a:pPr eaLnBrk="1" hangingPunct="1"/>
              <a:t>23</a:t>
            </a:fld>
            <a:endParaRPr lang="en-US" alt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00CDBA-5617-4AEC-A79C-E20FFF913C0F}" type="slidenum">
              <a:rPr lang="en-US" altLang="en-US" smtClean="0"/>
              <a:pPr eaLnBrk="1" hangingPunct="1"/>
              <a:t>24</a:t>
            </a:fld>
            <a:endParaRPr lang="en-US" alt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Think about the connections among all parts of the system</a:t>
            </a:r>
            <a:r>
              <a:rPr lang="en-US" altLang="en-US" dirty="0" smtClean="0"/>
              <a:t>. The </a:t>
            </a:r>
            <a:r>
              <a:rPr lang="en-US" altLang="en-US" dirty="0" smtClean="0"/>
              <a:t>connections make the WHOLE greater than the Sum of the Parts.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</a:t>
            </a:r>
            <a:r>
              <a:rPr lang="en-US" altLang="en-US" dirty="0" smtClean="0"/>
              <a:t>Click Data </a:t>
            </a:r>
            <a:r>
              <a:rPr lang="en-US" altLang="en-US" dirty="0" smtClean="0"/>
              <a:t>inform the state performance Plan and report on Targets.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</a:t>
            </a:r>
            <a:r>
              <a:rPr lang="en-US" altLang="en-US" dirty="0" smtClean="0"/>
              <a:t>Click The </a:t>
            </a:r>
            <a:r>
              <a:rPr lang="en-US" altLang="en-US" dirty="0" smtClean="0"/>
              <a:t>SPP and Stakeholders leads to integrated focused monitoring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 </a:t>
            </a:r>
            <a:r>
              <a:rPr lang="en-US" altLang="en-US" dirty="0" smtClean="0"/>
              <a:t>Click Monitoring </a:t>
            </a:r>
            <a:r>
              <a:rPr lang="en-US" altLang="en-US" dirty="0" smtClean="0"/>
              <a:t>based on state policies and procedures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</a:t>
            </a:r>
            <a:r>
              <a:rPr lang="en-US" altLang="en-US" dirty="0" smtClean="0"/>
              <a:t>Click Monitoring </a:t>
            </a:r>
            <a:r>
              <a:rPr lang="en-US" altLang="en-US" dirty="0" smtClean="0"/>
              <a:t>findings of noncompliance lead to correction and improvement</a:t>
            </a:r>
            <a:r>
              <a:rPr lang="en-US" altLang="en-US" dirty="0" smtClean="0"/>
              <a:t>. Think </a:t>
            </a:r>
            <a:r>
              <a:rPr lang="en-US" altLang="en-US" dirty="0" smtClean="0"/>
              <a:t>about ALL the connections that are part of your state’s system of general supervision.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5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Click There </a:t>
            </a:r>
            <a:r>
              <a:rPr lang="en-US" altLang="en-US" dirty="0" smtClean="0"/>
              <a:t>are so many possible connections that make up a state’s system of general supervision</a:t>
            </a:r>
            <a:r>
              <a:rPr lang="en-US" altLang="en-US" dirty="0" smtClean="0"/>
              <a:t>. But </a:t>
            </a:r>
            <a:r>
              <a:rPr lang="en-US" altLang="en-US" dirty="0" smtClean="0"/>
              <a:t>all these connections and the system of general supervision have an important purpose.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6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Click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3CB644-BA6A-47CD-BC59-BE7A88BCC6FA}" type="slidenum">
              <a:rPr lang="en-US" altLang="en-US" smtClean="0"/>
              <a:pPr eaLnBrk="1" hangingPunct="1"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016E6B-13B2-46AB-9E90-32234B405979}" type="slidenum">
              <a:rPr lang="en-US" altLang="en-US" smtClean="0"/>
              <a:pPr eaLnBrk="1" hangingPunct="1"/>
              <a:t>26</a:t>
            </a:fld>
            <a:endParaRPr lang="en-US" alt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0CA2E1-FE4D-44AF-80D4-79F4290C8E2E}" type="slidenum">
              <a:rPr lang="en-US" altLang="en-US" smtClean="0"/>
              <a:pPr eaLnBrk="1" hangingPunct="1"/>
              <a:t>27</a:t>
            </a:fld>
            <a:endParaRPr lang="en-US" alt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435CEC-B63A-49E4-8814-CA0EA1E84C6A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FCB7BE-A5A4-47F9-A0BE-75FC98299360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75775C-D19D-48FC-9E3D-9004B6407ED6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2CDF9-60B5-467C-BA2F-D7B72CF85B40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AD189E-CB40-4C6D-8569-CFDB802F3260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02FB39-D031-4A14-93C1-2D94ECBA55B6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E313D5-1E06-49B6-BA4C-7A1F0E3C1E34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95650" y="1406525"/>
            <a:ext cx="5505450" cy="11414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13188" y="2892425"/>
            <a:ext cx="434022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610350"/>
            <a:ext cx="19050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1035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610350"/>
            <a:ext cx="1905000" cy="233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4572D-DCA9-4F4D-8000-ECD3A9309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9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607E8-01D6-4500-B09E-D44825634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41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463" y="26988"/>
            <a:ext cx="2268537" cy="6513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3" y="26988"/>
            <a:ext cx="6654800" cy="6513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A69A6-CFC0-4C6C-96E6-73583D02D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9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09938" y="344488"/>
            <a:ext cx="5697537" cy="7572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1790700"/>
            <a:ext cx="4887912" cy="6191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610350"/>
            <a:ext cx="19050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1035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610350"/>
            <a:ext cx="1905000" cy="233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C9CA-65E9-42E3-B98E-5B5A7D0BD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2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E3D8-B970-48E6-990B-92172936B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2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96C9-4652-4774-B963-4E3FFA643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3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1450" y="1239838"/>
            <a:ext cx="3767138" cy="523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0988" y="1239838"/>
            <a:ext cx="3768725" cy="523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CF23E-3014-4130-9F64-3CA86CE72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4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5B587-64AD-4427-992A-BDBEE2461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2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A9AB1-E797-4D0F-9D4B-6159B4B3B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6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81E65-44CD-4424-9499-BCAE50A21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0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AD7C7-6E4B-4F38-85E1-D0FE99D60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8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46C02-2BF1-459F-AFAE-322899CFF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4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2593-32F5-4E03-BD24-7C5CCD4A8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8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EECA9-3EE2-41FF-8395-FC3787122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7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8838" y="0"/>
            <a:ext cx="1920875" cy="6472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1450" y="0"/>
            <a:ext cx="5614988" cy="6472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82431-F335-4EA1-B2DD-02AC23ED4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9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8550" y="550863"/>
            <a:ext cx="7015163" cy="7572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84350" y="1446213"/>
            <a:ext cx="5713413" cy="6191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5943600"/>
            <a:ext cx="16764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U.S. Department of Education </a:t>
            </a:r>
            <a:br>
              <a:rPr lang="en-US" altLang="en-US" dirty="0" smtClean="0"/>
            </a:br>
            <a:r>
              <a:rPr lang="en-US" altLang="en-US" dirty="0" smtClean="0"/>
              <a:t>Office of Special Education Programs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1035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610350"/>
            <a:ext cx="1905000" cy="233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6227E-74EE-4471-8057-50E2C13EB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7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019801"/>
            <a:ext cx="1463040" cy="838200"/>
          </a:xfrm>
          <a:ln/>
        </p:spPr>
        <p:txBody>
          <a:bodyPr/>
          <a:lstStyle>
            <a:lvl1pPr algn="ctr">
              <a:defRPr/>
            </a:lvl1pPr>
          </a:lstStyle>
          <a:p>
            <a:r>
              <a:rPr lang="en-US" altLang="en-US" dirty="0" smtClean="0"/>
              <a:t>U.S. Department of Education, Office of Special Education Programs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5957F-08E8-4B11-A92C-D3107E487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2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9" y="4406900"/>
            <a:ext cx="65897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999" y="2906713"/>
            <a:ext cx="65897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BADB8-B286-4515-ABE1-8246DFAA3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019801"/>
            <a:ext cx="1463040" cy="838200"/>
          </a:xfrm>
          <a:ln/>
        </p:spPr>
        <p:txBody>
          <a:bodyPr/>
          <a:lstStyle>
            <a:lvl1pPr algn="ctr">
              <a:defRPr/>
            </a:lvl1pPr>
          </a:lstStyle>
          <a:p>
            <a:r>
              <a:rPr lang="en-US" altLang="en-US" dirty="0" smtClean="0"/>
              <a:t>U.S. Department of Education, Office of Special Education Programs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899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7825" y="1239838"/>
            <a:ext cx="3671888" cy="5300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239838"/>
            <a:ext cx="3671887" cy="5300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DBE2B-28D9-4C75-BE82-DDFF08A6F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096001"/>
            <a:ext cx="1463040" cy="76200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 algn="ctr"/>
            <a:r>
              <a:rPr lang="en-US" altLang="en-US" dirty="0" smtClean="0"/>
              <a:t>U.S. Department of Education, Office of </a:t>
            </a:r>
            <a:br>
              <a:rPr lang="en-US" altLang="en-US" dirty="0" smtClean="0"/>
            </a:br>
            <a:r>
              <a:rPr lang="en-US" altLang="en-US" dirty="0" smtClean="0"/>
              <a:t>Special Education Programs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216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1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535113"/>
            <a:ext cx="3200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174875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0200" y="1535113"/>
            <a:ext cx="327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0200" y="2174875"/>
            <a:ext cx="327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D5CC-2E95-4D3B-9AD0-24E7F89FE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096001"/>
            <a:ext cx="1463040" cy="76200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 algn="ctr"/>
            <a:r>
              <a:rPr lang="en-US" altLang="en-US" dirty="0" smtClean="0"/>
              <a:t>U.S. Department of Education, Office of </a:t>
            </a:r>
            <a:br>
              <a:rPr lang="en-US" altLang="en-US" dirty="0" smtClean="0"/>
            </a:br>
            <a:r>
              <a:rPr lang="en-US" altLang="en-US" dirty="0" smtClean="0"/>
              <a:t>Special Education Programs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453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4BD17-DF7E-42F0-A646-0F8A5187D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096001"/>
            <a:ext cx="1463040" cy="76200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 algn="ctr"/>
            <a:r>
              <a:rPr lang="en-US" altLang="en-US" dirty="0" smtClean="0"/>
              <a:t>U.S. Department of Education, Office of </a:t>
            </a:r>
            <a:br>
              <a:rPr lang="en-US" altLang="en-US" dirty="0" smtClean="0"/>
            </a:br>
            <a:r>
              <a:rPr lang="en-US" altLang="en-US" dirty="0" smtClean="0"/>
              <a:t>Special Education Programs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57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F39E9-F474-48FB-B2EE-3A40B18B1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096001"/>
            <a:ext cx="1463040" cy="76200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 algn="ctr"/>
            <a:r>
              <a:rPr lang="en-US" altLang="en-US" dirty="0" smtClean="0"/>
              <a:t>U.S. Department of Education, Office of </a:t>
            </a:r>
            <a:br>
              <a:rPr lang="en-US" altLang="en-US" dirty="0" smtClean="0"/>
            </a:br>
            <a:r>
              <a:rPr lang="en-US" altLang="en-US" dirty="0" smtClean="0"/>
              <a:t>Special Education Programs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301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95092-8AAE-45C4-B4B8-23817A9A8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0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857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273050"/>
            <a:ext cx="3505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4478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89FEA-2B30-4B21-A177-A4AFCAB27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096001"/>
            <a:ext cx="1463040" cy="76200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 algn="ctr"/>
            <a:r>
              <a:rPr lang="en-US" altLang="en-US" dirty="0" smtClean="0"/>
              <a:t>U.S. Department of Education, Office of </a:t>
            </a:r>
            <a:br>
              <a:rPr lang="en-US" altLang="en-US" dirty="0" smtClean="0"/>
            </a:br>
            <a:r>
              <a:rPr lang="en-US" altLang="en-US" dirty="0" smtClean="0"/>
              <a:t>Special Education Programs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74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7E3B6-B8BA-4A05-905D-2636973B5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096001"/>
            <a:ext cx="1463040" cy="76200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 algn="ctr"/>
            <a:r>
              <a:rPr lang="en-US" altLang="en-US" dirty="0" smtClean="0"/>
              <a:t>U.S. Department of Education, Office of </a:t>
            </a:r>
            <a:br>
              <a:rPr lang="en-US" altLang="en-US" dirty="0" smtClean="0"/>
            </a:br>
            <a:r>
              <a:rPr lang="en-US" altLang="en-US" dirty="0" smtClean="0"/>
              <a:t>Special Education Programs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384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83E83-661A-45B1-BC63-4AC6FCA92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5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26988"/>
            <a:ext cx="1873250" cy="6513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825" y="26988"/>
            <a:ext cx="5470525" cy="6513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F7B9E-A731-4ECE-904D-7FB444C3B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4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U.S. Department of </a:t>
            </a:r>
            <a:r>
              <a:rPr lang="en-US" dirty="0" smtClean="0"/>
              <a:t>Education Office </a:t>
            </a:r>
            <a:r>
              <a:rPr lang="en-US" dirty="0"/>
              <a:t>of Special Education Programs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821AE-8B6E-4D74-9D23-ED3933D7C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6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U.S. Department of </a:t>
            </a:r>
            <a:r>
              <a:rPr lang="en-US" dirty="0" smtClean="0"/>
              <a:t>Education Office </a:t>
            </a:r>
            <a:r>
              <a:rPr lang="en-US" dirty="0"/>
              <a:t>of Special Education Programs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744B9-8C88-450C-A9E1-7616D7DC1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5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U.S. Department of </a:t>
            </a:r>
            <a:r>
              <a:rPr lang="en-US" dirty="0" smtClean="0"/>
              <a:t>Education Office </a:t>
            </a:r>
            <a:r>
              <a:rPr lang="en-US" dirty="0"/>
              <a:t>of Special Education Programs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CE0C1-D260-4DAC-B521-C4E541863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0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U.S. Department of </a:t>
            </a:r>
            <a:r>
              <a:rPr lang="en-US" dirty="0" smtClean="0"/>
              <a:t>Education Office </a:t>
            </a:r>
            <a:r>
              <a:rPr lang="en-US" dirty="0"/>
              <a:t>of Special Education Programs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8F12-372C-4F76-A4DD-6E21D4A71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2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U.S. Department of </a:t>
            </a:r>
            <a:r>
              <a:rPr lang="en-US" dirty="0" smtClean="0"/>
              <a:t>Education Office </a:t>
            </a:r>
            <a:r>
              <a:rPr lang="en-US" dirty="0"/>
              <a:t>of Special Education Programs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451F3-82FE-47EA-AE94-154E28F23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3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U.S. Department of </a:t>
            </a:r>
            <a:r>
              <a:rPr lang="en-US" dirty="0" smtClean="0"/>
              <a:t>Education Office </a:t>
            </a:r>
            <a:r>
              <a:rPr lang="en-US" dirty="0"/>
              <a:t>of Special Education Programs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A28D2-75DD-4698-B927-8CDB34EF2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2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7825" y="1239838"/>
            <a:ext cx="3671888" cy="5300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239838"/>
            <a:ext cx="3671887" cy="5300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F924A-18E8-4A42-BE4F-037A2724F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6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U.S. Department of </a:t>
            </a:r>
            <a:r>
              <a:rPr lang="en-US" dirty="0" smtClean="0"/>
              <a:t>Education Office </a:t>
            </a:r>
            <a:r>
              <a:rPr lang="en-US" dirty="0"/>
              <a:t>of Special Education Programs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546A8-57CD-455E-8E3F-15B2E9497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8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U.S. Department of </a:t>
            </a:r>
            <a:r>
              <a:rPr lang="en-US" dirty="0" smtClean="0"/>
              <a:t>Education Office </a:t>
            </a:r>
            <a:r>
              <a:rPr lang="en-US" dirty="0"/>
              <a:t>of Special Education Programs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6240-D232-457D-B061-51C737C62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8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U.S. Department of </a:t>
            </a:r>
            <a:r>
              <a:rPr lang="en-US" dirty="0" smtClean="0"/>
              <a:t>Education Office </a:t>
            </a:r>
            <a:r>
              <a:rPr lang="en-US" dirty="0"/>
              <a:t>of Special Education Programs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D732C-96A7-4DE3-AB1F-AF09E4A35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99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U.S. Department of </a:t>
            </a:r>
            <a:r>
              <a:rPr lang="en-US" dirty="0" smtClean="0"/>
              <a:t>Education Office </a:t>
            </a:r>
            <a:r>
              <a:rPr lang="en-US" dirty="0"/>
              <a:t>of Special Education Programs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25128-7372-426E-9376-71715F533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3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U.S. Department of </a:t>
            </a:r>
            <a:r>
              <a:rPr lang="en-US" dirty="0" smtClean="0"/>
              <a:t>Education Office </a:t>
            </a:r>
            <a:r>
              <a:rPr lang="en-US" dirty="0"/>
              <a:t>of Special Education Programs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D981-A6F5-4893-AF45-63298454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6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4ACC9-2637-4BC5-9848-18737A6F1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0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F797E-43B2-4371-9178-FBE3734A4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2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EEAE3-99D2-4055-A3F0-0BD778EF0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F51D-9F06-464F-A2EC-807762E3D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3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B9873-B96E-40A1-AF7C-B1A2A8F46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7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3" y="26988"/>
            <a:ext cx="8924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7825" y="1239838"/>
            <a:ext cx="7496175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92888"/>
            <a:ext cx="190500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100">
                <a:cs typeface="Arial" charset="0"/>
              </a:defRPr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2888"/>
            <a:ext cx="289560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cs typeface="Arial" charset="0"/>
              </a:defRPr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92888"/>
            <a:ext cx="190500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Arial" charset="0"/>
              </a:defRPr>
            </a:lvl1pPr>
          </a:lstStyle>
          <a:p>
            <a:pPr>
              <a:defRPr/>
            </a:pPr>
            <a:fld id="{C20E3895-6317-4287-BF78-CC488439F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1450" y="0"/>
            <a:ext cx="7620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1450" y="1239838"/>
            <a:ext cx="7688263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6375" y="6592888"/>
            <a:ext cx="190500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592888"/>
            <a:ext cx="28940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592888"/>
            <a:ext cx="190500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55D3CBF6-2139-459E-8C40-C3BAF8261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7825" y="26988"/>
            <a:ext cx="7496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7825" y="1239838"/>
            <a:ext cx="7496175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176963"/>
            <a:ext cx="19050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70338" y="6592888"/>
            <a:ext cx="289401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592888"/>
            <a:ext cx="190500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FD11E5E1-A7A4-4C3E-9371-23F11E7F7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U.S. Department of </a:t>
            </a:r>
            <a:r>
              <a:rPr lang="en-US" dirty="0" smtClean="0"/>
              <a:t>Education Office </a:t>
            </a:r>
            <a:r>
              <a:rPr lang="en-US" dirty="0"/>
              <a:t>of Special Education Programs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4D5A66-9C48-4953-ABE0-E2D22657E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Department of </a:t>
            </a:r>
            <a:r>
              <a:rPr lang="en-US" dirty="0" smtClean="0"/>
              <a:t>Education Office </a:t>
            </a:r>
            <a:r>
              <a:rPr lang="en-US" dirty="0"/>
              <a:t>of Special Education Programs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D5946-52C9-4D44-90F8-3FB93287EE41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137221" name="Picture 5" descr="U.S. Department of Education Seal -- Link to Department of Education Homepage.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1371600" cy="1295400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rgbClr val="0000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Picture 6" descr="nclb logo (sm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15525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6C80E2"/>
                </a:solidFill>
                <a:latin typeface="Verdana" pitchFamily="34" charset="0"/>
                <a:ea typeface="+mn-ea"/>
                <a:cs typeface="+mn-cs"/>
              </a:rPr>
              <a:t>General Supervision</a:t>
            </a:r>
          </a:p>
        </p:txBody>
      </p:sp>
      <p:graphicFrame>
        <p:nvGraphicFramePr>
          <p:cNvPr id="137220" name="Object 4" descr="OSEP Part B Regulations - Regional Implementation Meeting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652142"/>
              </p:ext>
            </p:extLst>
          </p:nvPr>
        </p:nvGraphicFramePr>
        <p:xfrm>
          <a:off x="685800" y="0"/>
          <a:ext cx="79248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0" r:id="rId5" imgW="9523810" imgH="2591162" progId="MSPhotoEd.3">
                  <p:embed/>
                </p:oleObj>
              </mc:Choice>
              <mc:Fallback>
                <p:oleObj r:id="rId5" imgW="9523810" imgH="2591162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0"/>
                        <a:ext cx="7924800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U.S. Department of Education, Office of Special Education Programs</a:t>
            </a: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Building the Legacy: IDEA 2004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1ED0E0F9-CC99-4DDA-AD45-65179A64BBD5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4" name="Group 13" descr="puzzle piece: Policies, Procedures &amp; Effective Implementation&#10;"/>
          <p:cNvGrpSpPr/>
          <p:nvPr/>
        </p:nvGrpSpPr>
        <p:grpSpPr>
          <a:xfrm>
            <a:off x="152400" y="3657600"/>
            <a:ext cx="2514600" cy="2362200"/>
            <a:chOff x="0" y="3657600"/>
            <a:chExt cx="2514600" cy="2362200"/>
          </a:xfrm>
        </p:grpSpPr>
        <p:pic>
          <p:nvPicPr>
            <p:cNvPr id="15" name="Picture 4" descr="PPP_CSHAP_CLP_Interlocking_Puzzle2_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57600"/>
              <a:ext cx="25146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52400" y="4191000"/>
              <a:ext cx="2057400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b="1" dirty="0"/>
                <a:t>Policies, Procedures </a:t>
              </a:r>
              <a:br>
                <a:rPr lang="en-US" altLang="en-US" b="1" dirty="0"/>
              </a:br>
              <a:r>
                <a:rPr lang="en-US" altLang="en-US" b="1" dirty="0"/>
                <a:t>&amp; Effective Implementation</a:t>
              </a:r>
            </a:p>
          </p:txBody>
        </p:sp>
      </p:grp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239838"/>
            <a:ext cx="6477000" cy="5300662"/>
          </a:xfrm>
        </p:spPr>
        <p:txBody>
          <a:bodyPr/>
          <a:lstStyle/>
          <a:p>
            <a:r>
              <a:rPr lang="en-US" altLang="en-US" dirty="0" smtClean="0"/>
              <a:t>Aligned with IDEA</a:t>
            </a:r>
          </a:p>
          <a:p>
            <a:r>
              <a:rPr lang="en-US" altLang="en-US" dirty="0" smtClean="0"/>
              <a:t>Implemented by local programs</a:t>
            </a:r>
          </a:p>
          <a:p>
            <a:r>
              <a:rPr lang="en-US" altLang="en-US" dirty="0" smtClean="0"/>
              <a:t>Methods to detect noncompliance and ensure correction of noncompliance</a:t>
            </a:r>
          </a:p>
          <a:p>
            <a:r>
              <a:rPr lang="en-US" altLang="en-US" dirty="0" smtClean="0"/>
              <a:t>Program improvement through improvement planning and incentives</a:t>
            </a:r>
          </a:p>
          <a:p>
            <a:r>
              <a:rPr lang="en-US" altLang="en-US" dirty="0" smtClean="0"/>
              <a:t>Current interagency agreements and memoranda of understanding (MOU) when required to ensure IDEA implementation</a:t>
            </a:r>
          </a:p>
          <a:p>
            <a:r>
              <a:rPr lang="en-US" altLang="en-US" dirty="0" smtClean="0"/>
              <a:t>Mechanisms to determine effectiveness of agreements and MOU</a:t>
            </a:r>
            <a:endParaRPr lang="en-US" altLang="en-US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Policies, Procedures &amp; Effective Implementation</a:t>
            </a:r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U.S. Department of Education Office of Special Education Programs</a:t>
            </a:r>
            <a:endParaRPr lang="en-US" altLang="en-US" dirty="0"/>
          </a:p>
        </p:txBody>
      </p:sp>
      <p:grpSp>
        <p:nvGrpSpPr>
          <p:cNvPr id="2" name="Group 1" descr="Puzzle piece: Effective Dispute Resolution&#10;"/>
          <p:cNvGrpSpPr/>
          <p:nvPr/>
        </p:nvGrpSpPr>
        <p:grpSpPr>
          <a:xfrm>
            <a:off x="61912" y="3657600"/>
            <a:ext cx="2376488" cy="2286000"/>
            <a:chOff x="0" y="3657600"/>
            <a:chExt cx="2376488" cy="2286000"/>
          </a:xfrm>
        </p:grpSpPr>
        <p:pic>
          <p:nvPicPr>
            <p:cNvPr id="17412" name="Picture 4" descr="PPP_CSHAP_CLP_Interlocking_Puzzle2_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57600"/>
              <a:ext cx="2376488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3716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/>
                <a:t>Effective Dispute Resolution</a:t>
              </a:r>
            </a:p>
          </p:txBody>
        </p:sp>
      </p:grp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Building the Legacy: IDEA 2004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73B4008-FC15-4EE9-AE66-0EAC6922E64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239838"/>
            <a:ext cx="6705600" cy="5300662"/>
          </a:xfrm>
        </p:spPr>
        <p:txBody>
          <a:bodyPr/>
          <a:lstStyle/>
          <a:p>
            <a:r>
              <a:rPr lang="en-US" altLang="en-US" dirty="0" smtClean="0"/>
              <a:t>34 CFR §300.150 Procedural safeguards</a:t>
            </a:r>
          </a:p>
          <a:p>
            <a:r>
              <a:rPr lang="en-US" altLang="en-US" dirty="0" smtClean="0"/>
              <a:t>34 CFR §§300.151-300.153 Complaint procedures</a:t>
            </a:r>
          </a:p>
          <a:p>
            <a:r>
              <a:rPr lang="en-US" altLang="en-US" dirty="0" smtClean="0"/>
              <a:t>34 CFR §300.500 Procedural safeguards</a:t>
            </a:r>
          </a:p>
          <a:p>
            <a:r>
              <a:rPr lang="en-US" altLang="en-US" dirty="0" smtClean="0"/>
              <a:t>34 CFR §300.504 Procedural safeguards notice</a:t>
            </a:r>
            <a:endParaRPr lang="en-US" altLang="en-US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Requirements: </a:t>
            </a:r>
            <a:br>
              <a:rPr lang="en-US" altLang="en-US" dirty="0" smtClean="0"/>
            </a:br>
            <a:r>
              <a:rPr lang="en-US" altLang="en-US" dirty="0" smtClean="0"/>
              <a:t>Effective Dispute Resolution</a:t>
            </a:r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U.S. Department of Education Office of Special Education Programs</a:t>
            </a:r>
            <a:endParaRPr lang="en-US" altLang="en-US" dirty="0"/>
          </a:p>
        </p:txBody>
      </p:sp>
      <p:grpSp>
        <p:nvGrpSpPr>
          <p:cNvPr id="9" name="Group 8" descr="Puzzle piece: Effective Dispute Resolution&#10;"/>
          <p:cNvGrpSpPr/>
          <p:nvPr/>
        </p:nvGrpSpPr>
        <p:grpSpPr>
          <a:xfrm>
            <a:off x="61912" y="3657600"/>
            <a:ext cx="2376488" cy="2286000"/>
            <a:chOff x="0" y="3657600"/>
            <a:chExt cx="2376488" cy="2286000"/>
          </a:xfrm>
        </p:grpSpPr>
        <p:pic>
          <p:nvPicPr>
            <p:cNvPr id="10" name="Picture 4" descr="PPP_CSHAP_CLP_Interlocking_Puzzle2_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57600"/>
              <a:ext cx="2376488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3716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/>
                <a:t>Effective Dispute Resolution</a:t>
              </a:r>
            </a:p>
          </p:txBody>
        </p:sp>
      </p:grp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Building the Legacy: IDEA 2004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1719B90-A593-40AF-9530-A92D46DD2B5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743200" y="1239838"/>
            <a:ext cx="6400800" cy="5300662"/>
          </a:xfrm>
        </p:spPr>
        <p:txBody>
          <a:bodyPr/>
          <a:lstStyle/>
          <a:p>
            <a:r>
              <a:rPr lang="en-US" altLang="en-US" dirty="0" smtClean="0"/>
              <a:t>Are timely</a:t>
            </a:r>
          </a:p>
          <a:p>
            <a:r>
              <a:rPr lang="en-US" altLang="en-US" dirty="0" smtClean="0"/>
              <a:t>Track issues</a:t>
            </a:r>
          </a:p>
          <a:p>
            <a:r>
              <a:rPr lang="en-US" altLang="en-US" dirty="0" smtClean="0"/>
              <a:t>Inform onsite and offsite monitoring activities</a:t>
            </a:r>
          </a:p>
          <a:p>
            <a:r>
              <a:rPr lang="en-US" altLang="en-US" dirty="0" smtClean="0"/>
              <a:t>Periodically evaluate effectiveness of resolutions</a:t>
            </a:r>
          </a:p>
          <a:p>
            <a:r>
              <a:rPr lang="en-US" altLang="en-US" dirty="0" smtClean="0"/>
              <a:t>Determine that parents and families and students understand their rights, especially in cases where there are few or no complaints, hearings, or other resolutions</a:t>
            </a:r>
            <a:endParaRPr lang="en-US" altLang="en-US" dirty="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Effective Dispute Resolutions</a:t>
            </a:r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U.S. Department of Education Office of Special Education Programs</a:t>
            </a: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Building the Legacy: IDEA 2004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04927F02-B909-41D2-B9F8-A535A1078FCF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" name="Group 1" descr="Puzzle piece: Data on Processes &amp; Results&#10;"/>
          <p:cNvGrpSpPr/>
          <p:nvPr/>
        </p:nvGrpSpPr>
        <p:grpSpPr>
          <a:xfrm>
            <a:off x="92075" y="3352800"/>
            <a:ext cx="2422525" cy="2282825"/>
            <a:chOff x="0" y="3352800"/>
            <a:chExt cx="2422525" cy="2282825"/>
          </a:xfrm>
        </p:grpSpPr>
        <p:pic>
          <p:nvPicPr>
            <p:cNvPr id="19460" name="Picture 4" descr="PPP_CSHAP_CLP_Interlocking_Puzzle2_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52800"/>
              <a:ext cx="2422525" cy="228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304800" y="3733800"/>
              <a:ext cx="15240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/>
                <a:t>Data on Processes &amp; Results</a:t>
              </a:r>
            </a:p>
          </p:txBody>
        </p:sp>
      </p:grp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1239838"/>
            <a:ext cx="6629400" cy="5300662"/>
          </a:xfrm>
        </p:spPr>
        <p:txBody>
          <a:bodyPr/>
          <a:lstStyle/>
          <a:p>
            <a:r>
              <a:rPr lang="en-US" altLang="en-US" dirty="0" smtClean="0"/>
              <a:t>20 U.S.C. §1232d(b)(4) Evaluate effectiveness</a:t>
            </a:r>
          </a:p>
          <a:p>
            <a:r>
              <a:rPr lang="en-US" altLang="en-US" dirty="0" smtClean="0"/>
              <a:t>20 U.S.C. §1232e(b) LEAs report to the state educational agency (SEA), board, Secretary</a:t>
            </a:r>
          </a:p>
          <a:p>
            <a:r>
              <a:rPr lang="en-US" altLang="en-US" dirty="0" smtClean="0"/>
              <a:t>34 CFR §300.601(b) Data collection</a:t>
            </a:r>
          </a:p>
          <a:p>
            <a:r>
              <a:rPr lang="en-US" altLang="en-US" dirty="0" smtClean="0"/>
              <a:t>34 CFR §300.602 Targets and reporting</a:t>
            </a:r>
          </a:p>
          <a:p>
            <a:r>
              <a:rPr lang="en-US" altLang="en-US" dirty="0" smtClean="0"/>
              <a:t>34 CFR §300.640 Annual report of children served</a:t>
            </a:r>
            <a:endParaRPr lang="en-US" altLang="en-US" dirty="0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Requirements:</a:t>
            </a:r>
            <a:br>
              <a:rPr lang="en-US" altLang="en-US" dirty="0" smtClean="0"/>
            </a:br>
            <a:r>
              <a:rPr lang="en-US" altLang="en-US" dirty="0" smtClean="0"/>
              <a:t>Data on Processes &amp; Results</a:t>
            </a:r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U.S. Department of Education Office of Special Education Programs</a:t>
            </a: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Building the Legacy: IDEA 2004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F9948C0E-2775-45E5-BD4D-16B8D452B98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4" name="Group 13" descr="Puzzle piece: Data on Processes &amp; Results&#10;"/>
          <p:cNvGrpSpPr/>
          <p:nvPr/>
        </p:nvGrpSpPr>
        <p:grpSpPr>
          <a:xfrm>
            <a:off x="92075" y="3352800"/>
            <a:ext cx="2422525" cy="2282825"/>
            <a:chOff x="0" y="3352800"/>
            <a:chExt cx="2422525" cy="2282825"/>
          </a:xfrm>
        </p:grpSpPr>
        <p:pic>
          <p:nvPicPr>
            <p:cNvPr id="15" name="Picture 4" descr="PPP_CSHAP_CLP_Interlocking_Puzzle2_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52800"/>
              <a:ext cx="2422525" cy="228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04800" y="3733800"/>
              <a:ext cx="15240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/>
                <a:t>Data on Processes &amp; Results</a:t>
              </a:r>
            </a:p>
          </p:txBody>
        </p:sp>
      </p:grp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422525" y="1239838"/>
            <a:ext cx="6721475" cy="5300662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 smtClean="0"/>
              <a:t>Collection and verification</a:t>
            </a:r>
          </a:p>
          <a:p>
            <a:pPr lvl="1"/>
            <a:r>
              <a:rPr lang="en-US" altLang="en-US" dirty="0" smtClean="0"/>
              <a:t>618</a:t>
            </a:r>
          </a:p>
          <a:p>
            <a:pPr lvl="1"/>
            <a:r>
              <a:rPr lang="en-US" altLang="en-US" dirty="0" smtClean="0"/>
              <a:t>Dispute resolution</a:t>
            </a:r>
          </a:p>
          <a:p>
            <a:pPr lvl="1"/>
            <a:r>
              <a:rPr lang="en-US" altLang="en-US" dirty="0" smtClean="0"/>
              <a:t>Previous monitoring reports</a:t>
            </a:r>
          </a:p>
          <a:p>
            <a:pPr lvl="1"/>
            <a:r>
              <a:rPr lang="en-US" altLang="en-US" dirty="0" smtClean="0"/>
              <a:t>other</a:t>
            </a:r>
          </a:p>
          <a:p>
            <a:r>
              <a:rPr lang="en-US" altLang="en-US" dirty="0" smtClean="0"/>
              <a:t>Examination and analyses</a:t>
            </a:r>
          </a:p>
          <a:p>
            <a:pPr lvl="1"/>
            <a:r>
              <a:rPr lang="en-US" altLang="en-US" dirty="0" smtClean="0"/>
              <a:t>Areas of state concern</a:t>
            </a:r>
          </a:p>
          <a:p>
            <a:pPr lvl="1"/>
            <a:r>
              <a:rPr lang="en-US" altLang="en-US" dirty="0" smtClean="0"/>
              <a:t>Clusters of related indicators</a:t>
            </a:r>
          </a:p>
          <a:p>
            <a:r>
              <a:rPr lang="en-US" altLang="en-US" dirty="0" smtClean="0"/>
              <a:t>Reporting</a:t>
            </a:r>
          </a:p>
          <a:p>
            <a:pPr lvl="1"/>
            <a:r>
              <a:rPr lang="en-US" altLang="en-US" dirty="0" smtClean="0"/>
              <a:t>APR (state)</a:t>
            </a:r>
          </a:p>
          <a:p>
            <a:pPr lvl="1"/>
            <a:r>
              <a:rPr lang="en-US" altLang="en-US" dirty="0" smtClean="0"/>
              <a:t>LEA Performance compare to state targets</a:t>
            </a:r>
          </a:p>
          <a:p>
            <a:r>
              <a:rPr lang="en-US" altLang="en-US" dirty="0" smtClean="0"/>
              <a:t>Status determination </a:t>
            </a:r>
          </a:p>
          <a:p>
            <a:r>
              <a:rPr lang="en-US" altLang="en-US" dirty="0" smtClean="0"/>
              <a:t>Improvement</a:t>
            </a:r>
          </a:p>
          <a:p>
            <a:pPr lvl="1"/>
            <a:r>
              <a:rPr lang="en-US" altLang="en-US" dirty="0" smtClean="0"/>
              <a:t>Data are used to plan and revise activities</a:t>
            </a:r>
            <a:endParaRPr lang="en-US" altLang="en-US" dirty="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 on Processes &amp; Results</a:t>
            </a:r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U.S. Department of Education Office of Special Education Programs</a:t>
            </a: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Building the Legacy: IDEA 2004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BDFD463-362B-4DCD-9C2F-45C34002CAB3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" name="Group 1" descr="Puzzle Piece: Integrated Monitoring Activities&#10;"/>
          <p:cNvGrpSpPr/>
          <p:nvPr/>
        </p:nvGrpSpPr>
        <p:grpSpPr>
          <a:xfrm>
            <a:off x="152400" y="3581400"/>
            <a:ext cx="2133600" cy="2438400"/>
            <a:chOff x="0" y="3581400"/>
            <a:chExt cx="2133600" cy="2438400"/>
          </a:xfrm>
        </p:grpSpPr>
        <p:pic>
          <p:nvPicPr>
            <p:cNvPr id="21508" name="Picture 4" descr="PPP_CSHAP_CLP_Interlocking_Puzzle2_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81400"/>
              <a:ext cx="21336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228600" y="4114800"/>
              <a:ext cx="1519238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/>
                <a:t>Integrated Monitoring Activities</a:t>
              </a:r>
            </a:p>
          </p:txBody>
        </p:sp>
      </p:grp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239838"/>
            <a:ext cx="6934200" cy="5300662"/>
          </a:xfrm>
        </p:spPr>
        <p:txBody>
          <a:bodyPr/>
          <a:lstStyle/>
          <a:p>
            <a:r>
              <a:rPr lang="en-US" altLang="en-US" dirty="0" smtClean="0"/>
              <a:t>20 U.S.C. §1232d(b)(3)(A) Proper methods of monitoring</a:t>
            </a:r>
          </a:p>
          <a:p>
            <a:r>
              <a:rPr lang="en-US" altLang="en-US" dirty="0" smtClean="0"/>
              <a:t>34 CFR §300.120 Monitoring least restrictive environment (LRE)</a:t>
            </a:r>
          </a:p>
          <a:p>
            <a:r>
              <a:rPr lang="en-US" altLang="en-US" dirty="0" smtClean="0"/>
              <a:t>34 CFR §300.149 SEA responsibility for general supervision</a:t>
            </a:r>
          </a:p>
          <a:p>
            <a:r>
              <a:rPr lang="en-US" altLang="en-US" dirty="0" smtClean="0"/>
              <a:t>34 CFR §300.600 State monitoring</a:t>
            </a:r>
            <a:endParaRPr lang="en-US" altLang="en-US" dirty="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Requirements:</a:t>
            </a:r>
            <a:br>
              <a:rPr lang="en-US" altLang="en-US" dirty="0" smtClean="0"/>
            </a:br>
            <a:r>
              <a:rPr lang="en-US" altLang="en-US" dirty="0" smtClean="0"/>
              <a:t>Integrated Monitoring Activities</a:t>
            </a:r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U.S. Department of Education Office of Special Education Programs</a:t>
            </a: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Building the Legacy: IDEA 2004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F068E23D-D707-4BE5-BF66-CB085BC2F76D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4" name="Group 13" descr="Puzzle Piece: Integrated Monitoring Activities&#10;"/>
          <p:cNvGrpSpPr/>
          <p:nvPr/>
        </p:nvGrpSpPr>
        <p:grpSpPr>
          <a:xfrm>
            <a:off x="152400" y="3581400"/>
            <a:ext cx="2133600" cy="2438400"/>
            <a:chOff x="0" y="3581400"/>
            <a:chExt cx="2133600" cy="2438400"/>
          </a:xfrm>
        </p:grpSpPr>
        <p:pic>
          <p:nvPicPr>
            <p:cNvPr id="15" name="Picture 4" descr="PPP_CSHAP_CLP_Interlocking_Puzzle2_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81400"/>
              <a:ext cx="21336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228600" y="4114800"/>
              <a:ext cx="1519238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/>
                <a:t>Integrated Monitoring Activities</a:t>
              </a:r>
            </a:p>
          </p:txBody>
        </p:sp>
      </p:grp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239838"/>
            <a:ext cx="6858000" cy="530066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Stakeholders involved</a:t>
            </a:r>
          </a:p>
          <a:p>
            <a:r>
              <a:rPr lang="en-US" altLang="en-US" dirty="0" smtClean="0"/>
              <a:t>Focus on specific hypotheses for area</a:t>
            </a:r>
          </a:p>
          <a:p>
            <a:r>
              <a:rPr lang="en-US" altLang="en-US" dirty="0" smtClean="0"/>
              <a:t>Teams include family members</a:t>
            </a:r>
          </a:p>
          <a:p>
            <a:r>
              <a:rPr lang="en-US" altLang="en-US" dirty="0" smtClean="0"/>
              <a:t>Investigation related to noncompliance and program improvement</a:t>
            </a:r>
          </a:p>
          <a:p>
            <a:r>
              <a:rPr lang="en-US" altLang="en-US" dirty="0" smtClean="0"/>
              <a:t>Multiple methods and data sources to monitor every program, every year</a:t>
            </a:r>
          </a:p>
          <a:p>
            <a:r>
              <a:rPr lang="en-US" altLang="en-US" dirty="0" smtClean="0"/>
              <a:t>Activities include continuous examination of performance for compliance and results</a:t>
            </a:r>
          </a:p>
          <a:p>
            <a:r>
              <a:rPr lang="en-US" altLang="en-US" dirty="0" smtClean="0"/>
              <a:t>Written reports specify evidence of correction and of improvement</a:t>
            </a:r>
          </a:p>
          <a:p>
            <a:r>
              <a:rPr lang="en-US" altLang="en-US" dirty="0" smtClean="0"/>
              <a:t>Internal and external technical assistance and professional development support improvement and correction </a:t>
            </a:r>
            <a:endParaRPr lang="en-US" altLang="en-US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Integrated Monitoring Activities</a:t>
            </a:r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U.S. Department of Education Office of Special Education Programs</a:t>
            </a: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Building the Legacy: IDEA 2004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FCC04F2-F374-4A53-921A-A045543793D1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2" name="Group 1" descr="Puzzle piece: Targeted T/A &amp; Prof Dev&#10;"/>
          <p:cNvGrpSpPr/>
          <p:nvPr/>
        </p:nvGrpSpPr>
        <p:grpSpPr>
          <a:xfrm>
            <a:off x="131762" y="4038600"/>
            <a:ext cx="2001838" cy="1876425"/>
            <a:chOff x="0" y="4038600"/>
            <a:chExt cx="2001838" cy="1876425"/>
          </a:xfrm>
        </p:grpSpPr>
        <p:pic>
          <p:nvPicPr>
            <p:cNvPr id="23556" name="Picture 6" descr="PPP_CSHAP_CLP_Interlocking_Puzzle2_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8600"/>
              <a:ext cx="2001838" cy="187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Text Box 7"/>
            <p:cNvSpPr txBox="1">
              <a:spLocks noChangeArrowheads="1"/>
            </p:cNvSpPr>
            <p:nvPr/>
          </p:nvSpPr>
          <p:spPr bwMode="auto">
            <a:xfrm>
              <a:off x="304800" y="4267200"/>
              <a:ext cx="12192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/>
                <a:t>Targeted T/A &amp; Prof Dev</a:t>
              </a:r>
            </a:p>
          </p:txBody>
        </p:sp>
      </p:grp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76400"/>
            <a:ext cx="6858000" cy="4864100"/>
          </a:xfrm>
        </p:spPr>
        <p:txBody>
          <a:bodyPr/>
          <a:lstStyle/>
          <a:p>
            <a:r>
              <a:rPr lang="en-US" altLang="en-US" dirty="0" smtClean="0"/>
              <a:t>20 U.S.C. §1232d(b)(3)(B), (C), (D) Provide TA, promising practices and disseminate information</a:t>
            </a:r>
          </a:p>
          <a:p>
            <a:r>
              <a:rPr lang="en-US" altLang="en-US" dirty="0" smtClean="0"/>
              <a:t>20 U.S.C. §1232e(b)(8) LEA has effective dissemination to teachers and administrators</a:t>
            </a:r>
          </a:p>
          <a:p>
            <a:r>
              <a:rPr lang="en-US" altLang="en-US" dirty="0" smtClean="0"/>
              <a:t>34 CFR §300.119 TA on LRE</a:t>
            </a:r>
          </a:p>
          <a:p>
            <a:r>
              <a:rPr lang="en-US" altLang="en-US" dirty="0" smtClean="0"/>
              <a:t>34 CFR §300.156 Personnel qualifications</a:t>
            </a:r>
            <a:endParaRPr lang="en-US" altLang="en-US" dirty="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7825" y="0"/>
            <a:ext cx="7496175" cy="16002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>Requirements:</a:t>
            </a:r>
            <a:br>
              <a:rPr lang="en-US" altLang="en-US" b="1" dirty="0" smtClean="0"/>
            </a:br>
            <a:r>
              <a:rPr lang="en-US" altLang="en-US" b="1" dirty="0" smtClean="0"/>
              <a:t>Targeted </a:t>
            </a:r>
            <a:r>
              <a:rPr lang="en-US" altLang="en-US" sz="3100" b="1" dirty="0" smtClean="0"/>
              <a:t>TA</a:t>
            </a:r>
            <a:r>
              <a:rPr lang="en-US" altLang="en-US" b="1" dirty="0" smtClean="0"/>
              <a:t> and Professional Development</a:t>
            </a:r>
            <a:endParaRPr lang="en-US" altLang="en-US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U.S. Department of Education Office of Special Education Programs</a:t>
            </a: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Building the Legacy: IDEA 2004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69E998EA-0F76-459D-995C-79337797D3F4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9" name="Group 8" descr="Puzzle piece: Targeted T/A &amp; Prof Dev&#10;"/>
          <p:cNvGrpSpPr/>
          <p:nvPr/>
        </p:nvGrpSpPr>
        <p:grpSpPr>
          <a:xfrm>
            <a:off x="131762" y="4038600"/>
            <a:ext cx="2001838" cy="1876425"/>
            <a:chOff x="0" y="4038600"/>
            <a:chExt cx="2001838" cy="1876425"/>
          </a:xfrm>
        </p:grpSpPr>
        <p:pic>
          <p:nvPicPr>
            <p:cNvPr id="10" name="Picture 6" descr="PPP_CSHAP_CLP_Interlocking_Puzzle2_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8600"/>
              <a:ext cx="2001838" cy="187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04800" y="4267200"/>
              <a:ext cx="12192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/>
                <a:t>Targeted T/A &amp; Prof Dev</a:t>
              </a:r>
            </a:p>
          </p:txBody>
        </p:sp>
      </p:grp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239838"/>
            <a:ext cx="6934200" cy="5300662"/>
          </a:xfrm>
        </p:spPr>
        <p:txBody>
          <a:bodyPr/>
          <a:lstStyle/>
          <a:p>
            <a:r>
              <a:rPr lang="en-US" altLang="en-US" dirty="0" smtClean="0"/>
              <a:t>Directly connected to the SPP and improvement activities</a:t>
            </a:r>
          </a:p>
          <a:p>
            <a:r>
              <a:rPr lang="en-US" altLang="en-US" dirty="0" smtClean="0"/>
              <a:t>Provided to correct noncompliance and improve results</a:t>
            </a:r>
          </a:p>
          <a:p>
            <a:r>
              <a:rPr lang="en-US" altLang="en-US" dirty="0" smtClean="0"/>
              <a:t>Principles of adult learning</a:t>
            </a:r>
          </a:p>
          <a:p>
            <a:r>
              <a:rPr lang="en-US" altLang="en-US" dirty="0" smtClean="0"/>
              <a:t>Measure effectiveness of implementation </a:t>
            </a:r>
          </a:p>
          <a:p>
            <a:r>
              <a:rPr lang="en-US" altLang="en-US" dirty="0" smtClean="0"/>
              <a:t>Incorporate various agencies in development and dissemination</a:t>
            </a:r>
          </a:p>
          <a:p>
            <a:r>
              <a:rPr lang="en-US" altLang="en-US" dirty="0" smtClean="0"/>
              <a:t>Distribute promising practices and evidence based practices to local programs</a:t>
            </a:r>
            <a:endParaRPr lang="en-US" altLang="en-US" dirty="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Targeted Technical Assistance &amp; Professional Development</a:t>
            </a:r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6A8531C-FCFE-44D8-BA24-180D43C9E89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grpSp>
        <p:nvGrpSpPr>
          <p:cNvPr id="2" name="Group 1" descr="Puzzle piece: Improvement &amp; Correction, Incentives &#10;&amp; Sanctions&#10;"/>
          <p:cNvGrpSpPr/>
          <p:nvPr/>
        </p:nvGrpSpPr>
        <p:grpSpPr>
          <a:xfrm>
            <a:off x="76200" y="3581400"/>
            <a:ext cx="2438400" cy="2287588"/>
            <a:chOff x="0" y="3581400"/>
            <a:chExt cx="2438400" cy="2287588"/>
          </a:xfrm>
        </p:grpSpPr>
        <p:pic>
          <p:nvPicPr>
            <p:cNvPr id="25604" name="Picture 4" descr="PPP_CSHAP_CLP_Interlocking_Puzzle2_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81400"/>
              <a:ext cx="2438400" cy="228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304800" y="3962400"/>
              <a:ext cx="1752600" cy="1127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700" b="1" dirty="0"/>
                <a:t>Improvement &amp; Correction, Incentives </a:t>
              </a:r>
              <a:br>
                <a:rPr lang="en-US" altLang="en-US" sz="1700" b="1" dirty="0"/>
              </a:br>
              <a:r>
                <a:rPr lang="en-US" altLang="en-US" sz="1700" b="1" dirty="0"/>
                <a:t>&amp; Sanctions</a:t>
              </a:r>
            </a:p>
          </p:txBody>
        </p:sp>
      </p:grp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1544638"/>
            <a:ext cx="6629400" cy="5313362"/>
          </a:xfrm>
        </p:spPr>
        <p:txBody>
          <a:bodyPr/>
          <a:lstStyle/>
          <a:p>
            <a:pPr marL="571500" indent="-571500" eaLnBrk="1" hangingPunct="1">
              <a:spcBef>
                <a:spcPts val="600"/>
              </a:spcBef>
              <a:buSzPct val="120000"/>
              <a:buFont typeface="Wingdings" pitchFamily="2" charset="2"/>
              <a:buChar char="q"/>
            </a:pPr>
            <a:r>
              <a:rPr lang="en-US" altLang="en-US" sz="2400" dirty="0" smtClean="0">
                <a:latin typeface="Verdana" pitchFamily="34" charset="0"/>
              </a:rPr>
              <a:t>20 U.S.C. </a:t>
            </a:r>
            <a:r>
              <a:rPr lang="en-US" altLang="en-US" sz="2400" dirty="0" smtClean="0">
                <a:latin typeface="Verdana" pitchFamily="34" charset="0"/>
                <a:cs typeface="Arial" charset="0"/>
              </a:rPr>
              <a:t>§</a:t>
            </a:r>
            <a:r>
              <a:rPr lang="en-US" altLang="en-US" sz="2400" dirty="0" smtClean="0">
                <a:latin typeface="Verdana" pitchFamily="34" charset="0"/>
              </a:rPr>
              <a:t>1232d(b)(3(A) and (E</a:t>
            </a:r>
            <a:r>
              <a:rPr lang="en-US" altLang="en-US" sz="2400" dirty="0" smtClean="0">
                <a:latin typeface="Verdana" pitchFamily="34" charset="0"/>
              </a:rPr>
              <a:t>) Proper methods—correction </a:t>
            </a:r>
            <a:r>
              <a:rPr lang="en-US" altLang="en-US" sz="2400" dirty="0" smtClean="0">
                <a:latin typeface="Verdana" pitchFamily="34" charset="0"/>
              </a:rPr>
              <a:t>and enforcement</a:t>
            </a:r>
          </a:p>
          <a:p>
            <a:pPr marL="571500" indent="-571500" eaLnBrk="1" hangingPunct="1">
              <a:spcBef>
                <a:spcPts val="600"/>
              </a:spcBef>
              <a:buSzPct val="120000"/>
              <a:buFont typeface="Wingdings" pitchFamily="2" charset="2"/>
              <a:buChar char="q"/>
            </a:pPr>
            <a:r>
              <a:rPr lang="en-US" altLang="en-US" sz="2400" dirty="0" smtClean="0">
                <a:latin typeface="Verdana" pitchFamily="34" charset="0"/>
              </a:rPr>
              <a:t>34 CFR </a:t>
            </a:r>
            <a:r>
              <a:rPr lang="en-US" altLang="en-US" sz="2400" dirty="0" smtClean="0">
                <a:latin typeface="Verdana" pitchFamily="34" charset="0"/>
                <a:cs typeface="Arial" charset="0"/>
              </a:rPr>
              <a:t>§</a:t>
            </a:r>
            <a:r>
              <a:rPr lang="en-US" altLang="en-US" sz="2400" dirty="0" smtClean="0">
                <a:latin typeface="Verdana" pitchFamily="34" charset="0"/>
              </a:rPr>
              <a:t>80.12 Special </a:t>
            </a:r>
            <a:r>
              <a:rPr lang="en-US" altLang="en-US" sz="2400" dirty="0" smtClean="0">
                <a:latin typeface="Verdana" pitchFamily="34" charset="0"/>
              </a:rPr>
              <a:t>conditions</a:t>
            </a:r>
          </a:p>
          <a:p>
            <a:pPr marL="571500" indent="-571500" eaLnBrk="1" hangingPunct="1">
              <a:spcBef>
                <a:spcPts val="600"/>
              </a:spcBef>
              <a:buSzPct val="120000"/>
              <a:buFont typeface="Wingdings" pitchFamily="2" charset="2"/>
              <a:buChar char="q"/>
            </a:pPr>
            <a:r>
              <a:rPr lang="en-US" altLang="en-US" sz="2400" dirty="0" smtClean="0">
                <a:latin typeface="Verdana" pitchFamily="34" charset="0"/>
              </a:rPr>
              <a:t>34 CFR </a:t>
            </a:r>
            <a:r>
              <a:rPr lang="en-US" altLang="en-US" sz="2400" dirty="0" smtClean="0">
                <a:latin typeface="Verdana" pitchFamily="34" charset="0"/>
                <a:cs typeface="Arial" charset="0"/>
              </a:rPr>
              <a:t>§</a:t>
            </a:r>
            <a:r>
              <a:rPr lang="en-US" altLang="en-US" sz="2400" dirty="0" smtClean="0">
                <a:latin typeface="Verdana" pitchFamily="34" charset="0"/>
              </a:rPr>
              <a:t>80.43 Enforcement</a:t>
            </a:r>
            <a:endParaRPr lang="en-US" altLang="en-US" sz="2400" dirty="0" smtClean="0">
              <a:latin typeface="Verdana" pitchFamily="34" charset="0"/>
            </a:endParaRPr>
          </a:p>
          <a:p>
            <a:pPr marL="571500" indent="-571500" eaLnBrk="1" hangingPunct="1">
              <a:spcBef>
                <a:spcPts val="600"/>
              </a:spcBef>
              <a:buSzPct val="120000"/>
              <a:buFont typeface="Wingdings" pitchFamily="2" charset="2"/>
              <a:buChar char="q"/>
            </a:pPr>
            <a:r>
              <a:rPr lang="en-US" altLang="en-US" sz="2400" dirty="0" smtClean="0">
                <a:latin typeface="Verdana" pitchFamily="34" charset="0"/>
              </a:rPr>
              <a:t>34 CFR </a:t>
            </a:r>
            <a:r>
              <a:rPr lang="en-US" altLang="en-US" sz="2400" dirty="0" smtClean="0">
                <a:latin typeface="Verdana" pitchFamily="34" charset="0"/>
                <a:cs typeface="Arial" charset="0"/>
              </a:rPr>
              <a:t>§</a:t>
            </a:r>
            <a:r>
              <a:rPr lang="en-US" altLang="en-US" sz="2400" dirty="0" smtClean="0">
                <a:latin typeface="Verdana" pitchFamily="34" charset="0"/>
              </a:rPr>
              <a:t>300.222 LEA </a:t>
            </a:r>
            <a:r>
              <a:rPr lang="en-US" altLang="en-US" sz="2400" dirty="0" smtClean="0">
                <a:latin typeface="Verdana" pitchFamily="34" charset="0"/>
              </a:rPr>
              <a:t>compliance</a:t>
            </a:r>
          </a:p>
          <a:p>
            <a:pPr marL="571500" indent="-571500" eaLnBrk="1" hangingPunct="1">
              <a:spcBef>
                <a:spcPts val="600"/>
              </a:spcBef>
              <a:buSzPct val="120000"/>
              <a:buFont typeface="Wingdings" pitchFamily="2" charset="2"/>
              <a:buChar char="q"/>
            </a:pPr>
            <a:r>
              <a:rPr lang="en-US" altLang="en-US" sz="2400" dirty="0" smtClean="0">
                <a:latin typeface="Verdana" pitchFamily="34" charset="0"/>
              </a:rPr>
              <a:t>34 CFR </a:t>
            </a:r>
            <a:r>
              <a:rPr lang="en-US" altLang="en-US" sz="2400" dirty="0" smtClean="0">
                <a:latin typeface="Verdana" pitchFamily="34" charset="0"/>
                <a:cs typeface="Arial" charset="0"/>
              </a:rPr>
              <a:t>§</a:t>
            </a:r>
            <a:r>
              <a:rPr lang="en-US" altLang="en-US" sz="2400" dirty="0" smtClean="0">
                <a:latin typeface="Verdana" pitchFamily="34" charset="0"/>
              </a:rPr>
              <a:t>300.600 State </a:t>
            </a:r>
            <a:r>
              <a:rPr lang="en-US" altLang="en-US" sz="2400" dirty="0" smtClean="0">
                <a:latin typeface="Verdana" pitchFamily="34" charset="0"/>
              </a:rPr>
              <a:t>monitoring and enforcement</a:t>
            </a:r>
          </a:p>
          <a:p>
            <a:pPr marL="571500" indent="-571500" eaLnBrk="1" hangingPunct="1">
              <a:spcBef>
                <a:spcPts val="600"/>
              </a:spcBef>
              <a:buSzPct val="120000"/>
              <a:buFont typeface="Wingdings" pitchFamily="2" charset="2"/>
              <a:buChar char="q"/>
            </a:pPr>
            <a:r>
              <a:rPr lang="en-US" altLang="en-US" sz="2400" dirty="0" smtClean="0">
                <a:latin typeface="Verdana" pitchFamily="34" charset="0"/>
              </a:rPr>
              <a:t>34 CFR </a:t>
            </a:r>
            <a:r>
              <a:rPr lang="en-US" altLang="en-US" sz="2400" dirty="0" smtClean="0">
                <a:latin typeface="Verdana" pitchFamily="34" charset="0"/>
                <a:cs typeface="Arial" charset="0"/>
              </a:rPr>
              <a:t>§§</a:t>
            </a:r>
            <a:r>
              <a:rPr lang="en-US" altLang="en-US" sz="2400" dirty="0" smtClean="0">
                <a:latin typeface="Verdana" pitchFamily="34" charset="0"/>
              </a:rPr>
              <a:t>300.603-300.604 Determinations </a:t>
            </a:r>
            <a:r>
              <a:rPr lang="en-US" altLang="en-US" sz="2400" dirty="0" smtClean="0">
                <a:latin typeface="Verdana" pitchFamily="34" charset="0"/>
              </a:rPr>
              <a:t>and enforcement actions</a:t>
            </a:r>
          </a:p>
          <a:p>
            <a:pPr marL="571500" indent="-571500" eaLnBrk="1" hangingPunct="1">
              <a:spcBef>
                <a:spcPts val="600"/>
              </a:spcBef>
              <a:buSzPct val="120000"/>
              <a:buFont typeface="Wingdings" pitchFamily="2" charset="2"/>
              <a:buChar char="q"/>
            </a:pPr>
            <a:r>
              <a:rPr lang="en-US" altLang="en-US" sz="2400" dirty="0" smtClean="0">
                <a:latin typeface="Verdana" pitchFamily="34" charset="0"/>
              </a:rPr>
              <a:t>34 CFR </a:t>
            </a:r>
            <a:r>
              <a:rPr lang="en-US" altLang="en-US" sz="2400" dirty="0" smtClean="0">
                <a:latin typeface="Verdana" pitchFamily="34" charset="0"/>
                <a:cs typeface="Arial" charset="0"/>
              </a:rPr>
              <a:t>§</a:t>
            </a:r>
            <a:r>
              <a:rPr lang="en-US" altLang="en-US" sz="2400" dirty="0" smtClean="0">
                <a:latin typeface="Verdana" pitchFamily="34" charset="0"/>
              </a:rPr>
              <a:t>300.608 Enforcement</a:t>
            </a:r>
            <a:endParaRPr lang="en-US" altLang="en-US" sz="2400" dirty="0" smtClean="0">
              <a:latin typeface="Verdana" pitchFamily="34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latin typeface="Verdana" pitchFamily="34" charset="0"/>
              </a:rPr>
              <a:t>Requirements:</a:t>
            </a:r>
            <a:br>
              <a:rPr lang="en-US" altLang="en-US" sz="3200" dirty="0" smtClean="0">
                <a:latin typeface="Verdana" pitchFamily="34" charset="0"/>
              </a:rPr>
            </a:br>
            <a:r>
              <a:rPr lang="en-US" altLang="en-US" sz="3200" dirty="0" smtClean="0">
                <a:latin typeface="Verdana" pitchFamily="34" charset="0"/>
              </a:rPr>
              <a:t>Improvement, Correction, Incentives, &amp; Sanctions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Special Education Programs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1BD5A-5617-4399-A082-693986CA575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 smtClean="0">
                <a:latin typeface="Comic Sans MS" pitchFamily="66" charset="0"/>
              </a:rPr>
              <a:t>Concepts of General Supervision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7150" y="1827213"/>
            <a:ext cx="6673850" cy="1373187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Accountability for Implementation &amp; Improved Results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U.S. Department of Education Office of Special Education Programs</a:t>
            </a: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Building the Legacy: IDEA 2004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AAAAD176-DF28-499A-8D2A-C32C62A371C2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9" name="Group 8" descr="Puzzle piece: Improvement &amp; Correction, Incentives &#10;&amp; Sanctions&#10;"/>
          <p:cNvGrpSpPr/>
          <p:nvPr/>
        </p:nvGrpSpPr>
        <p:grpSpPr>
          <a:xfrm>
            <a:off x="76200" y="3581400"/>
            <a:ext cx="2438400" cy="2287588"/>
            <a:chOff x="0" y="3581400"/>
            <a:chExt cx="2438400" cy="2287588"/>
          </a:xfrm>
        </p:grpSpPr>
        <p:pic>
          <p:nvPicPr>
            <p:cNvPr id="10" name="Picture 4" descr="PPP_CSHAP_CLP_Interlocking_Puzzle2_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81400"/>
              <a:ext cx="2438400" cy="228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04800" y="3962400"/>
              <a:ext cx="1752600" cy="1127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700" b="1" dirty="0"/>
                <a:t>Improvement &amp; Correction, Incentives </a:t>
              </a:r>
              <a:br>
                <a:rPr lang="en-US" altLang="en-US" sz="1700" b="1" dirty="0"/>
              </a:br>
              <a:r>
                <a:rPr lang="en-US" altLang="en-US" sz="1700" b="1" dirty="0"/>
                <a:t>&amp; Sanctions</a:t>
              </a:r>
            </a:p>
          </p:txBody>
        </p:sp>
      </p:grpSp>
      <p:sp>
        <p:nvSpPr>
          <p:cNvPr id="26627" name="Rectangle 5"/>
          <p:cNvSpPr>
            <a:spLocks noGrp="1" noChangeArrowheads="1"/>
          </p:cNvSpPr>
          <p:nvPr>
            <p:ph idx="1"/>
          </p:nvPr>
        </p:nvSpPr>
        <p:spPr>
          <a:xfrm>
            <a:off x="2590800" y="1239838"/>
            <a:ext cx="6553200" cy="5300662"/>
          </a:xfrm>
        </p:spPr>
        <p:txBody>
          <a:bodyPr/>
          <a:lstStyle/>
          <a:p>
            <a:r>
              <a:rPr lang="en-US" altLang="en-US" dirty="0" smtClean="0"/>
              <a:t>Explicit state authority to enforce regulations, policies, and procedures</a:t>
            </a:r>
          </a:p>
          <a:p>
            <a:r>
              <a:rPr lang="en-US" altLang="en-US" dirty="0" smtClean="0"/>
              <a:t>TA to ensure correction of noncompliance</a:t>
            </a:r>
          </a:p>
          <a:p>
            <a:r>
              <a:rPr lang="en-US" altLang="en-US" dirty="0" smtClean="0"/>
              <a:t>Improvement planning to meet targets</a:t>
            </a:r>
          </a:p>
          <a:p>
            <a:r>
              <a:rPr lang="en-US" altLang="en-US" dirty="0" smtClean="0"/>
              <a:t>Corrective action planning and follow-up tracking of correction and improvement</a:t>
            </a:r>
          </a:p>
          <a:p>
            <a:r>
              <a:rPr lang="en-US" altLang="en-US" dirty="0" smtClean="0"/>
              <a:t>Range of formalized strategies and/or sanctions for enforcement with written timelines</a:t>
            </a:r>
          </a:p>
          <a:p>
            <a:r>
              <a:rPr lang="en-US" altLang="en-US" dirty="0" smtClean="0"/>
              <a:t>Determines the status of local programs annually</a:t>
            </a:r>
            <a:endParaRPr lang="en-US" altLang="en-US" dirty="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Improvement, Correction, Incentives &amp; Sanctions</a:t>
            </a:r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U.S. Department of Education Office of Special Education Programs</a:t>
            </a: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Building the Legacy: IDEA 2004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740A1B3D-0DDC-4263-BCAD-70D26BF5C4B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2" name="Group 1" descr="Puzzle piece: Fiscal Management&#10;"/>
          <p:cNvGrpSpPr/>
          <p:nvPr/>
        </p:nvGrpSpPr>
        <p:grpSpPr>
          <a:xfrm>
            <a:off x="70449" y="4114800"/>
            <a:ext cx="1986951" cy="1863725"/>
            <a:chOff x="-5751" y="4114800"/>
            <a:chExt cx="1986951" cy="1863725"/>
          </a:xfrm>
        </p:grpSpPr>
        <p:pic>
          <p:nvPicPr>
            <p:cNvPr id="27652" name="Picture 4" descr="PPP_CSHAP_CLP_Interlocking_Puzzle2_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4800"/>
              <a:ext cx="1981200" cy="186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3" name="Text Box 5"/>
            <p:cNvSpPr txBox="1">
              <a:spLocks noChangeArrowheads="1"/>
            </p:cNvSpPr>
            <p:nvPr/>
          </p:nvSpPr>
          <p:spPr bwMode="auto">
            <a:xfrm>
              <a:off x="-5751" y="4495800"/>
              <a:ext cx="1752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/>
                <a:t>Fiscal Management</a:t>
              </a:r>
            </a:p>
          </p:txBody>
        </p:sp>
      </p:grp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239838"/>
            <a:ext cx="6934200" cy="5300662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34 CFR §§300.704 and 300.705 Distribution of funds</a:t>
            </a:r>
          </a:p>
          <a:p>
            <a:r>
              <a:rPr lang="en-US" altLang="en-US" dirty="0" smtClean="0"/>
              <a:t>34 CFR §300.209 Treatment of charter schools</a:t>
            </a:r>
          </a:p>
          <a:p>
            <a:r>
              <a:rPr lang="en-US" altLang="en-US" dirty="0" smtClean="0"/>
              <a:t>34 CFR §300.133 Private schools proportionate share</a:t>
            </a:r>
          </a:p>
          <a:p>
            <a:r>
              <a:rPr lang="en-US" altLang="en-US" dirty="0" smtClean="0"/>
              <a:t>34 CFR §§300.163 and 300.203-300.205 Maintenance of effort</a:t>
            </a:r>
          </a:p>
          <a:p>
            <a:r>
              <a:rPr lang="en-US" altLang="en-US" dirty="0" smtClean="0"/>
              <a:t>34 CFR §§300.162 and 300.202 Excess cost/supplement not supplant</a:t>
            </a:r>
          </a:p>
          <a:p>
            <a:r>
              <a:rPr lang="en-US" altLang="en-US" dirty="0" smtClean="0"/>
              <a:t>34 CFR §300.226 Early intervening services 15%</a:t>
            </a:r>
          </a:p>
          <a:p>
            <a:r>
              <a:rPr lang="en-US" altLang="en-US" dirty="0" smtClean="0"/>
              <a:t>OMB Circular A-133 – Single Audits</a:t>
            </a:r>
            <a:endParaRPr lang="en-US" altLang="en-US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Requirements:</a:t>
            </a:r>
            <a:br>
              <a:rPr lang="en-US" altLang="en-US" dirty="0" smtClean="0"/>
            </a:br>
            <a:r>
              <a:rPr lang="en-US" altLang="en-US" dirty="0" smtClean="0"/>
              <a:t>Fiscal Management</a:t>
            </a:r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U.S. Department of Education Office of Special Education Programs</a:t>
            </a: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Building the Legacy: IDEA 2004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E7AD566F-09A9-4063-AC45-A8ADAFC1A3DF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9" name="Group 8" descr="Puzzle piece: Fiscal Management&#10;"/>
          <p:cNvGrpSpPr/>
          <p:nvPr/>
        </p:nvGrpSpPr>
        <p:grpSpPr>
          <a:xfrm>
            <a:off x="70449" y="4114800"/>
            <a:ext cx="1986951" cy="1863725"/>
            <a:chOff x="-5751" y="4114800"/>
            <a:chExt cx="1986951" cy="1863725"/>
          </a:xfrm>
        </p:grpSpPr>
        <p:pic>
          <p:nvPicPr>
            <p:cNvPr id="10" name="Picture 4" descr="PPP_CSHAP_CLP_Interlocking_Puzzle2_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4800"/>
              <a:ext cx="1981200" cy="186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-5751" y="4495800"/>
              <a:ext cx="1752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/>
                <a:t>Fiscal Management</a:t>
              </a:r>
            </a:p>
          </p:txBody>
        </p:sp>
      </p:grp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States distribute funds in accordance with federal requirements.</a:t>
            </a:r>
            <a:endParaRPr lang="en-US" altLang="en-US" dirty="0"/>
          </a:p>
          <a:p>
            <a:r>
              <a:rPr lang="en-US" altLang="en-US" dirty="0" smtClean="0"/>
              <a:t>Funds are used in accordance with federal and state requirements.</a:t>
            </a:r>
            <a:endParaRPr lang="en-US" altLang="en-US" dirty="0"/>
          </a:p>
          <a:p>
            <a:r>
              <a:rPr lang="en-US" altLang="en-US" dirty="0" smtClean="0"/>
              <a:t>States provide oversight on the use of funds.</a:t>
            </a:r>
            <a:endParaRPr lang="en-US" altLang="en-US" dirty="0"/>
          </a:p>
          <a:p>
            <a:r>
              <a:rPr lang="en-US" altLang="en-US" dirty="0" smtClean="0"/>
              <a:t>Funds are aligned to problem areas in the SPP/APR</a:t>
            </a:r>
            <a:endParaRPr lang="en-US" altLang="en-US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Fiscal Management</a:t>
            </a:r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89" y="6222101"/>
            <a:ext cx="2917825" cy="644525"/>
          </a:xfrm>
          <a:ln/>
        </p:spPr>
        <p:txBody>
          <a:bodyPr anchor="b"/>
          <a:lstStyle/>
          <a:p>
            <a:r>
              <a:rPr lang="en-US" altLang="en-US" dirty="0"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U.S. Department of </a:t>
            </a:r>
            <a:r>
              <a:rPr lang="en-US" altLang="en-US" dirty="0" smtClean="0"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Education </a:t>
            </a:r>
            <a:br>
              <a:rPr lang="en-US" altLang="en-US" dirty="0" smtClean="0"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</a:br>
            <a:r>
              <a:rPr lang="en-US" altLang="en-US" dirty="0" smtClean="0"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Office </a:t>
            </a:r>
            <a:r>
              <a:rPr lang="en-US" altLang="en-US" dirty="0"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of Special Education Programs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257D50E-B683-4AEC-9768-13DAF1B684A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988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latin typeface="Verdana" pitchFamily="34" charset="0"/>
              </a:rPr>
              <a:t>Describing a ‘System’ </a:t>
            </a:r>
            <a:br>
              <a:rPr lang="en-US" altLang="en-US" sz="3200" b="1" dirty="0" smtClean="0">
                <a:latin typeface="Verdana" pitchFamily="34" charset="0"/>
              </a:rPr>
            </a:br>
            <a:r>
              <a:rPr lang="en-US" altLang="en-US" sz="3200" b="1" dirty="0" smtClean="0">
                <a:latin typeface="Verdana" pitchFamily="34" charset="0"/>
              </a:rPr>
              <a:t>of General Supervision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4975" y="1447800"/>
            <a:ext cx="7439025" cy="5105400"/>
          </a:xfrm>
        </p:spPr>
        <p:txBody>
          <a:bodyPr/>
          <a:lstStyle/>
          <a:p>
            <a:pPr marL="628650" indent="-628650" eaLnBrk="1" hangingPunct="1">
              <a:buClr>
                <a:schemeClr val="tx1"/>
              </a:buClr>
              <a:buSzPct val="125000"/>
              <a:buFont typeface="Wingdings" pitchFamily="2" charset="2"/>
              <a:buNone/>
            </a:pPr>
            <a:r>
              <a:rPr lang="en-US" altLang="en-US" sz="2800" dirty="0" smtClean="0">
                <a:latin typeface="Verdana" pitchFamily="34" charset="0"/>
              </a:rPr>
              <a:t>Problems in Description (beginning list)</a:t>
            </a:r>
          </a:p>
          <a:p>
            <a:pPr marL="628650" indent="-628650" eaLnBrk="1" hangingPunct="1">
              <a:buClr>
                <a:schemeClr val="tx1"/>
              </a:buClr>
              <a:buSzPct val="125000"/>
              <a:buFont typeface="Wingdings" pitchFamily="2" charset="2"/>
              <a:buChar char="ü"/>
            </a:pPr>
            <a:r>
              <a:rPr lang="en-US" altLang="en-US" sz="2800" dirty="0" smtClean="0">
                <a:latin typeface="Verdana" pitchFamily="34" charset="0"/>
              </a:rPr>
              <a:t>Equating general supervision as only onsite monitoring</a:t>
            </a:r>
          </a:p>
          <a:p>
            <a:pPr marL="628650" indent="-628650" eaLnBrk="1" hangingPunct="1">
              <a:buClr>
                <a:schemeClr val="tx1"/>
              </a:buClr>
              <a:buSzPct val="125000"/>
              <a:buFont typeface="Wingdings" pitchFamily="2" charset="2"/>
              <a:buChar char="ü"/>
            </a:pPr>
            <a:r>
              <a:rPr lang="en-US" altLang="en-US" sz="2800" dirty="0" smtClean="0">
                <a:latin typeface="Verdana" pitchFamily="34" charset="0"/>
              </a:rPr>
              <a:t>Viewing administration as a collection of separate and isolated functions</a:t>
            </a:r>
          </a:p>
          <a:p>
            <a:pPr marL="628650" indent="-628650" eaLnBrk="1" hangingPunct="1">
              <a:buClr>
                <a:schemeClr val="tx1"/>
              </a:buClr>
              <a:buSzPct val="125000"/>
              <a:buFont typeface="Wingdings" pitchFamily="2" charset="2"/>
              <a:buChar char="ü"/>
            </a:pPr>
            <a:r>
              <a:rPr lang="en-US" altLang="en-US" sz="2800" dirty="0" smtClean="0">
                <a:latin typeface="Verdana" pitchFamily="34" charset="0"/>
              </a:rPr>
              <a:t>Defining accountability as an event rather than a ‘state’ and process</a:t>
            </a:r>
          </a:p>
          <a:p>
            <a:pPr marL="628650" indent="-628650" eaLnBrk="1" hangingPunct="1">
              <a:buClr>
                <a:schemeClr val="tx1"/>
              </a:buClr>
              <a:buSzPct val="125000"/>
              <a:buFont typeface="Wingdings" pitchFamily="2" charset="2"/>
              <a:buChar char="ü"/>
            </a:pPr>
            <a:r>
              <a:rPr lang="en-US" altLang="en-US" sz="2800" dirty="0" smtClean="0">
                <a:latin typeface="Verdana" pitchFamily="34" charset="0"/>
              </a:rPr>
              <a:t>Others?</a:t>
            </a:r>
            <a:endParaRPr lang="en-US" altLang="en-US" sz="32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Department of </a:t>
            </a:r>
            <a:r>
              <a:rPr lang="en-US" dirty="0" smtClean="0"/>
              <a:t>Education Office </a:t>
            </a:r>
            <a:r>
              <a:rPr lang="en-US" dirty="0"/>
              <a:t>of Special Education Programs</a:t>
            </a:r>
            <a:endParaRPr lang="en-US" dirty="0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D647E-3BBD-48B0-B8B7-08EC3580660C}" type="slidenum">
              <a:rPr lang="en-US"/>
              <a:pPr>
                <a:defRPr/>
              </a:pPr>
              <a:t>24</a:t>
            </a:fld>
            <a:endParaRPr lang="en-US"/>
          </a:p>
        </p:txBody>
      </p:sp>
      <p:grpSp>
        <p:nvGrpSpPr>
          <p:cNvPr id="3" name="Group 2" descr="Interrelated puzzle pieces"/>
          <p:cNvGrpSpPr/>
          <p:nvPr/>
        </p:nvGrpSpPr>
        <p:grpSpPr>
          <a:xfrm>
            <a:off x="0" y="87313"/>
            <a:ext cx="9144000" cy="6705600"/>
            <a:chOff x="0" y="87313"/>
            <a:chExt cx="9144000" cy="6705600"/>
          </a:xfrm>
        </p:grpSpPr>
        <p:pic>
          <p:nvPicPr>
            <p:cNvPr id="30722" name="Picture 2" descr="PPP_CSHAP_CLP_Interlocking_Puzzle2_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87313"/>
              <a:ext cx="2438400" cy="222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3" name="Picture 3" descr="PPP_CSHAP_CLP_Interlocking_Puzzle2_V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52400"/>
              <a:ext cx="2097088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4" name="Picture 4" descr="PPP_CSHAP_CLP_Interlocking_Puzzle2_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209800"/>
              <a:ext cx="2330450" cy="214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5" name="Picture 5" descr="PPP_CSHAP_CLP_Interlocking_Puzzle2_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514600"/>
              <a:ext cx="2495550" cy="207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6" name="Picture 6" descr="PPP_CSHAP_CLP_Interlocking_Puzzle2_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95800"/>
              <a:ext cx="2438400" cy="203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7" name="Picture 7" descr="PPP_CSHAP_CLP_Interlocking_Puzzle2_K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4495800"/>
              <a:ext cx="2362200" cy="214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8" name="Picture 8" descr="PPP_CSHAP_CLP_Interlocking_Puzzle2_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1981200"/>
              <a:ext cx="2438400" cy="222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9" name="Picture 9" descr="PPP_CSHAP_CLP_Interlocking_Puzzle2_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013" y="4646613"/>
              <a:ext cx="2465387" cy="214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2286000" y="447675"/>
              <a:ext cx="175577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>
                  <a:latin typeface="Calibri" pitchFamily="34" charset="0"/>
                </a:rPr>
                <a:t>State Performance Plan</a:t>
              </a: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6248400" y="163513"/>
              <a:ext cx="18288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latin typeface="Calibri" pitchFamily="34" charset="0"/>
                </a:rPr>
                <a:t>Policies, Procedures, and Effective Implementation</a:t>
              </a:r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7069138" y="2362200"/>
              <a:ext cx="1160462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latin typeface="Calibri" pitchFamily="34" charset="0"/>
                </a:rPr>
                <a:t>Data on Processes and Results</a:t>
              </a:r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6019800" y="5019675"/>
              <a:ext cx="160972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latin typeface="Calibri" pitchFamily="34" charset="0"/>
                </a:rPr>
                <a:t>Targeted T/A &amp; Professional Development</a:t>
              </a:r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3200400" y="4800600"/>
              <a:ext cx="1662113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latin typeface="Calibri" pitchFamily="34" charset="0"/>
                </a:rPr>
                <a:t>Effective Dispute Resolution</a:t>
              </a:r>
            </a:p>
          </p:txBody>
        </p:sp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609600" y="2590800"/>
              <a:ext cx="1443038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latin typeface="Calibri" pitchFamily="34" charset="0"/>
                </a:rPr>
                <a:t>Integrated Monitoring Activities</a:t>
              </a:r>
            </a:p>
          </p:txBody>
        </p: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381000" y="4800600"/>
              <a:ext cx="190500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latin typeface="Calibri" pitchFamily="34" charset="0"/>
                </a:rPr>
                <a:t>Improvement, Correction, Incentives &amp; Sanctions</a:t>
              </a:r>
            </a:p>
          </p:txBody>
        </p:sp>
        <p:sp>
          <p:nvSpPr>
            <p:cNvPr id="30737" name="Text Box 19"/>
            <p:cNvSpPr txBox="1">
              <a:spLocks noChangeArrowheads="1"/>
            </p:cNvSpPr>
            <p:nvPr/>
          </p:nvSpPr>
          <p:spPr bwMode="auto">
            <a:xfrm>
              <a:off x="3429000" y="2886075"/>
              <a:ext cx="16764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latin typeface="Calibri" pitchFamily="34" charset="0"/>
                </a:rPr>
                <a:t>Fiscal </a:t>
              </a:r>
              <a:br>
                <a:rPr lang="en-US" altLang="en-US" b="1">
                  <a:latin typeface="Calibri" pitchFamily="34" charset="0"/>
                </a:rPr>
              </a:br>
              <a:r>
                <a:rPr lang="en-US" altLang="en-US" b="1">
                  <a:latin typeface="Calibri" pitchFamily="34" charset="0"/>
                </a:rPr>
                <a:t>Manage-</a:t>
              </a:r>
              <a:br>
                <a:rPr lang="en-US" altLang="en-US" b="1">
                  <a:latin typeface="Calibri" pitchFamily="34" charset="0"/>
                </a:rPr>
              </a:br>
              <a:r>
                <a:rPr lang="en-US" altLang="en-US" b="1">
                  <a:latin typeface="Calibri" pitchFamily="34" charset="0"/>
                </a:rPr>
                <a:t>ment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4267200" y="990600"/>
              <a:ext cx="1752600" cy="777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/>
            <p:nvPr/>
          </p:nvCxnSpPr>
          <p:spPr>
            <a:xfrm rot="16200000" flipH="1">
              <a:off x="3467100" y="1790700"/>
              <a:ext cx="3505200" cy="2514600"/>
            </a:xfrm>
            <a:prstGeom prst="bentConnector3">
              <a:avLst>
                <a:gd name="adj1" fmla="val 25286"/>
              </a:avLst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0800000">
              <a:off x="4419600" y="1219200"/>
              <a:ext cx="25146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V="1">
              <a:off x="2133600" y="3429000"/>
              <a:ext cx="13716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V="1">
              <a:off x="647700" y="4229100"/>
              <a:ext cx="1371600" cy="22860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257800" y="3276600"/>
              <a:ext cx="1676400" cy="1524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>
              <a:off x="2362200" y="3429000"/>
              <a:ext cx="3581400" cy="15240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1295400" y="1219200"/>
              <a:ext cx="1600200" cy="1447800"/>
            </a:xfrm>
            <a:prstGeom prst="straightConnector1">
              <a:avLst/>
            </a:prstGeom>
            <a:ln>
              <a:headEnd type="stealth"/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30732" idx="1"/>
            </p:cNvCxnSpPr>
            <p:nvPr/>
          </p:nvCxnSpPr>
          <p:spPr>
            <a:xfrm rot="5400000" flipH="1" flipV="1">
              <a:off x="6082506" y="3890169"/>
              <a:ext cx="1914525" cy="587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>
              <a:off x="4533900" y="1028700"/>
              <a:ext cx="2133600" cy="1905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600200" y="3124200"/>
              <a:ext cx="21336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16200000" flipH="1">
              <a:off x="2819400" y="1752600"/>
              <a:ext cx="17526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10800000">
              <a:off x="1828800" y="5105400"/>
              <a:ext cx="1752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5334000" y="2743200"/>
              <a:ext cx="1752600" cy="6858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0800000">
              <a:off x="4648200" y="3581400"/>
              <a:ext cx="1752600" cy="1371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0800000" flipV="1">
              <a:off x="1600200" y="838200"/>
              <a:ext cx="4876800" cy="22098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1752600" y="3581400"/>
              <a:ext cx="2209800" cy="1371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Curved Connector 66"/>
            <p:cNvCxnSpPr/>
            <p:nvPr/>
          </p:nvCxnSpPr>
          <p:spPr>
            <a:xfrm>
              <a:off x="1981200" y="5562600"/>
              <a:ext cx="4648200" cy="533400"/>
            </a:xfrm>
            <a:prstGeom prst="curvedConnector3">
              <a:avLst>
                <a:gd name="adj1" fmla="val 23771"/>
              </a:avLst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/>
            <p:nvPr/>
          </p:nvCxnSpPr>
          <p:spPr>
            <a:xfrm rot="16200000" flipH="1">
              <a:off x="1981200" y="2819400"/>
              <a:ext cx="3276600" cy="990600"/>
            </a:xfrm>
            <a:prstGeom prst="curvedConnector3">
              <a:avLst>
                <a:gd name="adj1" fmla="val 80814"/>
              </a:avLst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/>
            <p:nvPr/>
          </p:nvCxnSpPr>
          <p:spPr>
            <a:xfrm rot="5400000" flipH="1" flipV="1">
              <a:off x="4343400" y="2133600"/>
              <a:ext cx="3505200" cy="1828800"/>
            </a:xfrm>
            <a:prstGeom prst="curved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urved Connector 59"/>
            <p:cNvCxnSpPr/>
            <p:nvPr/>
          </p:nvCxnSpPr>
          <p:spPr>
            <a:xfrm flipV="1">
              <a:off x="2209800" y="3200400"/>
              <a:ext cx="4724400" cy="1676400"/>
            </a:xfrm>
            <a:prstGeom prst="curved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urved Connector 61"/>
            <p:cNvCxnSpPr/>
            <p:nvPr/>
          </p:nvCxnSpPr>
          <p:spPr>
            <a:xfrm flipV="1">
              <a:off x="2514600" y="2362200"/>
              <a:ext cx="4724400" cy="609600"/>
            </a:xfrm>
            <a:prstGeom prst="curvedConnector3">
              <a:avLst>
                <a:gd name="adj1" fmla="val 14919"/>
              </a:avLst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Freeform 70"/>
            <p:cNvSpPr/>
            <p:nvPr/>
          </p:nvSpPr>
          <p:spPr>
            <a:xfrm>
              <a:off x="7581900" y="463550"/>
              <a:ext cx="1562100" cy="4394200"/>
            </a:xfrm>
            <a:custGeom>
              <a:avLst/>
              <a:gdLst>
                <a:gd name="connsiteX0" fmla="*/ 0 w 1698625"/>
                <a:gd name="connsiteY0" fmla="*/ 4394200 h 4394200"/>
                <a:gd name="connsiteX1" fmla="*/ 1657350 w 1698625"/>
                <a:gd name="connsiteY1" fmla="*/ 2851150 h 4394200"/>
                <a:gd name="connsiteX2" fmla="*/ 247650 w 1698625"/>
                <a:gd name="connsiteY2" fmla="*/ 412750 h 4394200"/>
                <a:gd name="connsiteX3" fmla="*/ 171450 w 1698625"/>
                <a:gd name="connsiteY3" fmla="*/ 374650 h 43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8625" h="4394200">
                  <a:moveTo>
                    <a:pt x="0" y="4394200"/>
                  </a:moveTo>
                  <a:cubicBezTo>
                    <a:pt x="808037" y="3954462"/>
                    <a:pt x="1616075" y="3514725"/>
                    <a:pt x="1657350" y="2851150"/>
                  </a:cubicBezTo>
                  <a:cubicBezTo>
                    <a:pt x="1698625" y="2187575"/>
                    <a:pt x="495300" y="825500"/>
                    <a:pt x="247650" y="412750"/>
                  </a:cubicBezTo>
                  <a:cubicBezTo>
                    <a:pt x="0" y="0"/>
                    <a:pt x="171450" y="374650"/>
                    <a:pt x="171450" y="374650"/>
                  </a:cubicBezTo>
                </a:path>
              </a:pathLst>
            </a:cu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3" y="34852"/>
            <a:ext cx="2286000" cy="2046287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Comic Sans MS" pitchFamily="66" charset="0"/>
              </a:rPr>
              <a:t>What is ‘System ?’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Department of </a:t>
            </a:r>
            <a:r>
              <a:rPr lang="en-US" dirty="0" smtClean="0"/>
              <a:t>Education Office </a:t>
            </a:r>
            <a:r>
              <a:rPr lang="en-US" dirty="0"/>
              <a:t>of Special Education Programs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8EE32-29B7-42A5-BCEC-FD9A4E4586A6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1746" name="Picture 1" descr="kid in a wheelchair with teach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77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599" y="4953000"/>
            <a:ext cx="4167963" cy="1143000"/>
          </a:xfrm>
        </p:spPr>
        <p:txBody>
          <a:bodyPr/>
          <a:lstStyle/>
          <a:p>
            <a:r>
              <a:rPr lang="en-US" altLang="en-US" sz="4000" dirty="0">
                <a:latin typeface="Comic Sans MS" pitchFamily="66" charset="0"/>
              </a:rPr>
              <a:t>It’s about Better </a:t>
            </a:r>
            <a:r>
              <a:rPr lang="en-US" altLang="en-US" sz="4000" dirty="0" smtClean="0">
                <a:latin typeface="Comic Sans MS" pitchFamily="66" charset="0"/>
              </a:rPr>
              <a:t>Results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6369" y="6400800"/>
            <a:ext cx="2582862" cy="228600"/>
          </a:xfrm>
          <a:ln/>
        </p:spPr>
        <p:txBody>
          <a:bodyPr/>
          <a:lstStyle/>
          <a:p>
            <a:r>
              <a:rPr lang="en-US" altLang="en-US" dirty="0"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U.S. Department of </a:t>
            </a:r>
            <a:r>
              <a:rPr lang="en-US" altLang="en-US" dirty="0" smtClean="0"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Education </a:t>
            </a:r>
            <a:br>
              <a:rPr lang="en-US" altLang="en-US" dirty="0" smtClean="0"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</a:br>
            <a:r>
              <a:rPr lang="en-US" altLang="en-US" dirty="0" smtClean="0"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Office </a:t>
            </a:r>
            <a:r>
              <a:rPr lang="en-US" altLang="en-US" dirty="0"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of Special Education Programs</a:t>
            </a: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EA3FDB4-BAD2-44CA-B6EA-944EC867F2F8}" type="slidenum">
              <a:rPr lang="en-US"/>
              <a:pPr>
                <a:defRPr/>
              </a:pPr>
              <a:t>26</a:t>
            </a:fld>
            <a:endParaRPr lang="en-US"/>
          </a:p>
        </p:txBody>
      </p:sp>
      <p:grpSp>
        <p:nvGrpSpPr>
          <p:cNvPr id="4" name="Group 3" descr="General Supervision's Big Eight"/>
          <p:cNvGrpSpPr/>
          <p:nvPr/>
        </p:nvGrpSpPr>
        <p:grpSpPr>
          <a:xfrm>
            <a:off x="1143000" y="87313"/>
            <a:ext cx="7848600" cy="6759575"/>
            <a:chOff x="1143000" y="87313"/>
            <a:chExt cx="7848600" cy="6759575"/>
          </a:xfrm>
        </p:grpSpPr>
        <p:pic>
          <p:nvPicPr>
            <p:cNvPr id="32770" name="Picture 2" descr="PPP_CSHAP_CLP_Interlocking_Puzzle2_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87313"/>
              <a:ext cx="3048000" cy="277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1" name="Picture 3" descr="PPP_CSHAP_CLP_Interlocking_Puzzle2_V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5250"/>
              <a:ext cx="2895600" cy="272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2" name="Picture 4" descr="PPP_CSHAP_CLP_Interlocking_Puzzle2_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5" y="2051050"/>
              <a:ext cx="2992438" cy="275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3" name="Picture 5" descr="PPP_CSHAP_CLP_Interlocking_Puzzle2_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068513"/>
              <a:ext cx="3306763" cy="274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6" descr="PPP_CSHAP_CLP_Interlocking_Puzzle2_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038600"/>
              <a:ext cx="3365500" cy="280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7" descr="PPP_CSHAP_CLP_Interlocking_Puzzle2_K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113" y="4049713"/>
              <a:ext cx="3065462" cy="278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8" descr="PPP_CSHAP_CLP_Interlocking_Puzzle2_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850" y="2068513"/>
              <a:ext cx="3003550" cy="274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9" descr="PPP_CSHAP_CLP_Interlocking_Puzzle2_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013" y="4049713"/>
              <a:ext cx="30226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4343400" y="609600"/>
              <a:ext cx="1719263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/>
                <a:t>State Performance Plan</a:t>
              </a:r>
            </a:p>
          </p:txBody>
        </p:sp>
        <p:sp>
          <p:nvSpPr>
            <p:cNvPr id="32779" name="Text Box 11"/>
            <p:cNvSpPr txBox="1">
              <a:spLocks noChangeArrowheads="1"/>
            </p:cNvSpPr>
            <p:nvPr/>
          </p:nvSpPr>
          <p:spPr bwMode="auto">
            <a:xfrm>
              <a:off x="6477000" y="609600"/>
              <a:ext cx="190500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/>
                <a:t>Policies, Procedures, and Effective Implementation</a:t>
              </a:r>
            </a:p>
          </p:txBody>
        </p:sp>
        <p:sp>
          <p:nvSpPr>
            <p:cNvPr id="32780" name="Text Box 12"/>
            <p:cNvSpPr txBox="1">
              <a:spLocks noChangeArrowheads="1"/>
            </p:cNvSpPr>
            <p:nvPr/>
          </p:nvSpPr>
          <p:spPr bwMode="auto">
            <a:xfrm>
              <a:off x="6475413" y="2678113"/>
              <a:ext cx="1573212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/>
                <a:t>Data on Processes and Results</a:t>
              </a:r>
            </a:p>
          </p:txBody>
        </p:sp>
        <p:sp>
          <p:nvSpPr>
            <p:cNvPr id="32781" name="Text Box 13"/>
            <p:cNvSpPr txBox="1">
              <a:spLocks noChangeArrowheads="1"/>
            </p:cNvSpPr>
            <p:nvPr/>
          </p:nvSpPr>
          <p:spPr bwMode="auto">
            <a:xfrm>
              <a:off x="6096000" y="4495800"/>
              <a:ext cx="1809750" cy="146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/>
                <a:t>Targeted Technical Assistance &amp; Professional Development</a:t>
              </a:r>
            </a:p>
          </p:txBody>
        </p:sp>
        <p:sp>
          <p:nvSpPr>
            <p:cNvPr id="32782" name="Text Box 14"/>
            <p:cNvSpPr txBox="1">
              <a:spLocks noChangeArrowheads="1"/>
            </p:cNvSpPr>
            <p:nvPr/>
          </p:nvSpPr>
          <p:spPr bwMode="auto">
            <a:xfrm>
              <a:off x="4114800" y="4648200"/>
              <a:ext cx="1495425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/>
                <a:t>Effective Dispute Resolution</a:t>
              </a:r>
            </a:p>
          </p:txBody>
        </p:sp>
        <p:sp>
          <p:nvSpPr>
            <p:cNvPr id="32783" name="Text Box 15"/>
            <p:cNvSpPr txBox="1">
              <a:spLocks noChangeArrowheads="1"/>
            </p:cNvSpPr>
            <p:nvPr/>
          </p:nvSpPr>
          <p:spPr bwMode="auto">
            <a:xfrm>
              <a:off x="1828800" y="2665413"/>
              <a:ext cx="1889125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/>
                <a:t>Integrated Monitoring Activities</a:t>
              </a:r>
            </a:p>
          </p:txBody>
        </p:sp>
        <p:sp>
          <p:nvSpPr>
            <p:cNvPr id="32784" name="Text Box 16"/>
            <p:cNvSpPr txBox="1">
              <a:spLocks noChangeArrowheads="1"/>
            </p:cNvSpPr>
            <p:nvPr/>
          </p:nvSpPr>
          <p:spPr bwMode="auto">
            <a:xfrm>
              <a:off x="1600200" y="4572000"/>
              <a:ext cx="2046288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/>
                <a:t>Improvement, Correction, Incentives &amp; Sanctions</a:t>
              </a:r>
            </a:p>
          </p:txBody>
        </p:sp>
        <p:sp>
          <p:nvSpPr>
            <p:cNvPr id="32785" name="Text Box 17"/>
            <p:cNvSpPr txBox="1">
              <a:spLocks noChangeArrowheads="1"/>
            </p:cNvSpPr>
            <p:nvPr/>
          </p:nvSpPr>
          <p:spPr bwMode="auto">
            <a:xfrm>
              <a:off x="4038600" y="2819400"/>
              <a:ext cx="18764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/>
                <a:t>Fiscal Management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1162" y="1228762"/>
            <a:ext cx="2509838" cy="12096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dirty="0" smtClean="0">
                <a:latin typeface="Comic Sans MS" pitchFamily="66" charset="0"/>
              </a:rPr>
              <a:t>Big 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330" y="-1722"/>
            <a:ext cx="2803525" cy="1754322"/>
          </a:xfrm>
        </p:spPr>
        <p:txBody>
          <a:bodyPr>
            <a:spAutoFit/>
          </a:bodyPr>
          <a:lstStyle/>
          <a:p>
            <a:r>
              <a:rPr lang="en-US" altLang="en-US" dirty="0" smtClean="0"/>
              <a:t>General Supervision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 More Information</a:t>
            </a:r>
            <a:endParaRPr lang="en-US" alt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239838"/>
            <a:ext cx="6691313" cy="5232400"/>
          </a:xfrm>
        </p:spPr>
        <p:txBody>
          <a:bodyPr/>
          <a:lstStyle/>
          <a:p>
            <a:r>
              <a:rPr lang="en-US" altLang="en-US" dirty="0" smtClean="0"/>
              <a:t>http://sites.ed.gov/idea</a:t>
            </a:r>
          </a:p>
          <a:p>
            <a:r>
              <a:rPr lang="en-US" altLang="en-US" dirty="0" smtClean="0"/>
              <a:t>http://www.ed.gov</a:t>
            </a:r>
          </a:p>
          <a:p>
            <a:r>
              <a:rPr lang="en-US" altLang="en-US" dirty="0" smtClean="0"/>
              <a:t>http://www.monitoringcenter.lsuhsc.edu</a:t>
            </a:r>
          </a:p>
          <a:p>
            <a:r>
              <a:rPr lang="en-US" altLang="en-US" dirty="0" smtClean="0"/>
              <a:t>http://www.rrfcnetwork.org </a:t>
            </a:r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altLang="en-US" smtClean="0"/>
              <a:t>U.S. Department of Education Office of Special Education Programs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 smtClean="0"/>
              <a:t>Building the Legacy: IDEA 2004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C00BF16-7868-4BE7-AA9D-85895B6F2B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400" dirty="0" smtClean="0">
                <a:latin typeface="Verdana" pitchFamily="34" charset="0"/>
              </a:rPr>
              <a:t>What are the minimum </a:t>
            </a:r>
            <a:r>
              <a:rPr lang="en-US" altLang="en-US" sz="2400" b="1" dirty="0" smtClean="0">
                <a:latin typeface="Verdana" pitchFamily="34" charset="0"/>
              </a:rPr>
              <a:t>components</a:t>
            </a:r>
            <a:r>
              <a:rPr lang="en-US" altLang="en-US" sz="2400" dirty="0" smtClean="0">
                <a:latin typeface="Verdana" pitchFamily="34" charset="0"/>
              </a:rPr>
              <a:t> for General Supervision 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400" dirty="0" smtClean="0">
                <a:latin typeface="Verdana" pitchFamily="34" charset="0"/>
              </a:rPr>
              <a:t>How do the components form a state </a:t>
            </a:r>
            <a:r>
              <a:rPr lang="en-US" altLang="en-US" sz="2400" b="1" dirty="0" smtClean="0">
                <a:latin typeface="Verdana" pitchFamily="34" charset="0"/>
              </a:rPr>
              <a:t>system</a:t>
            </a:r>
            <a:r>
              <a:rPr lang="en-US" altLang="en-US" sz="2400" dirty="0" smtClean="0">
                <a:latin typeface="Verdana" pitchFamily="34" charset="0"/>
              </a:rPr>
              <a:t> 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400" dirty="0" smtClean="0">
                <a:latin typeface="Verdana" pitchFamily="34" charset="0"/>
              </a:rPr>
              <a:t>What are the annual </a:t>
            </a:r>
            <a:r>
              <a:rPr lang="en-US" altLang="en-US" sz="2400" b="1" dirty="0" smtClean="0">
                <a:latin typeface="Verdana" pitchFamily="34" charset="0"/>
              </a:rPr>
              <a:t>processes</a:t>
            </a:r>
            <a:r>
              <a:rPr lang="en-US" altLang="en-US" sz="2400" dirty="0" smtClean="0">
                <a:latin typeface="Verdana" pitchFamily="34" charset="0"/>
              </a:rPr>
              <a:t> operating within the system ?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  <a:latin typeface="Verdana" pitchFamily="34" charset="0"/>
              </a:rPr>
              <a:t>The BIG 8 of General Supervision </a:t>
            </a:r>
            <a:br>
              <a:rPr lang="en-US" altLang="en-US" sz="32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Verdana" pitchFamily="34" charset="0"/>
              </a:rPr>
              <a:t>(and Continuous Improvement)</a:t>
            </a:r>
            <a:endParaRPr lang="en-US" altLang="en-US" sz="32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019801"/>
            <a:ext cx="2819400" cy="5334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Department of </a:t>
            </a:r>
            <a:r>
              <a:rPr lang="en-US" alt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Office </a:t>
            </a:r>
            <a:r>
              <a:rPr lang="en-US" alt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Special Education Programs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5EABB-20AB-4192-8278-FD3BF248D46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990600"/>
            <a:ext cx="5505450" cy="1141413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Verdana" pitchFamily="34" charset="0"/>
              </a:rPr>
              <a:t>Difference between </a:t>
            </a:r>
            <a:r>
              <a:rPr lang="en-US" altLang="en-US" sz="4800" b="1" dirty="0" smtClean="0">
                <a:latin typeface="Verdana" pitchFamily="34" charset="0"/>
              </a:rPr>
              <a:t>Concepts</a:t>
            </a:r>
            <a:r>
              <a:rPr lang="en-US" altLang="en-US" b="1" dirty="0" smtClean="0">
                <a:latin typeface="Verdana" pitchFamily="34" charset="0"/>
              </a:rPr>
              <a:t> &amp; a </a:t>
            </a:r>
            <a:r>
              <a:rPr lang="en-US" altLang="en-US" sz="4800" b="1" dirty="0" smtClean="0">
                <a:latin typeface="Verdana" pitchFamily="34" charset="0"/>
              </a:rPr>
              <a:t>Model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2895600"/>
            <a:ext cx="4953000" cy="17526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Verdana" pitchFamily="34" charset="0"/>
              </a:rPr>
              <a:t>Each state develops </a:t>
            </a:r>
            <a:r>
              <a:rPr lang="en-US" altLang="en-US" sz="4800" dirty="0" smtClean="0">
                <a:latin typeface="Verdana" pitchFamily="34" charset="0"/>
              </a:rPr>
              <a:t>Its Own Model </a:t>
            </a:r>
            <a:r>
              <a:rPr lang="en-US" altLang="en-US" sz="3600" dirty="0" smtClean="0">
                <a:latin typeface="Verdana" pitchFamily="34" charset="0"/>
              </a:rPr>
              <a:t>of General Supervision </a:t>
            </a:r>
            <a:br>
              <a:rPr lang="en-US" altLang="en-US" sz="3600" dirty="0" smtClean="0">
                <a:latin typeface="Verdana" pitchFamily="34" charset="0"/>
              </a:rPr>
            </a:br>
            <a:r>
              <a:rPr lang="en-US" altLang="en-US" sz="3600" dirty="0" smtClean="0">
                <a:latin typeface="Verdana" pitchFamily="34" charset="0"/>
              </a:rPr>
              <a:t>based on what’s required and desired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096001"/>
            <a:ext cx="1463040" cy="76200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 algn="ctr"/>
            <a:r>
              <a:rPr lang="en-US" altLang="en-US" dirty="0" smtClean="0"/>
              <a:t>U.S. Department of Education, Office of </a:t>
            </a:r>
            <a:br>
              <a:rPr lang="en-US" altLang="en-US" dirty="0" smtClean="0"/>
            </a:br>
            <a:r>
              <a:rPr lang="en-US" altLang="en-US" dirty="0" smtClean="0"/>
              <a:t>Special Education Programs</a:t>
            </a:r>
            <a:endParaRPr lang="en-US" altLang="en-US" dirty="0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C9D5E58-2386-4266-B2F7-296B1A6AEB45}" type="slidenum">
              <a:rPr lang="en-US"/>
              <a:pPr>
                <a:defRPr/>
              </a:pPr>
              <a:t>5</a:t>
            </a:fld>
            <a:endParaRPr lang="en-US"/>
          </a:p>
        </p:txBody>
      </p:sp>
      <p:grpSp>
        <p:nvGrpSpPr>
          <p:cNvPr id="4" name="Group 3" descr="group of puzzle pieces"/>
          <p:cNvGrpSpPr/>
          <p:nvPr/>
        </p:nvGrpSpPr>
        <p:grpSpPr>
          <a:xfrm>
            <a:off x="1143000" y="87313"/>
            <a:ext cx="8001000" cy="6759575"/>
            <a:chOff x="1143000" y="87313"/>
            <a:chExt cx="8001000" cy="6759575"/>
          </a:xfrm>
        </p:grpSpPr>
        <p:pic>
          <p:nvPicPr>
            <p:cNvPr id="11266" name="Picture 2" descr="PPP_CSHAP_CLP_Interlocking_Puzzle2_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87313"/>
              <a:ext cx="3048000" cy="277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" name="Picture 3" descr="PPP_CSHAP_CLP_Interlocking_Puzzle2_V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95250"/>
              <a:ext cx="3124200" cy="272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4" descr="PPP_CSHAP_CLP_Interlocking_Puzzle2_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5" y="2051050"/>
              <a:ext cx="2992438" cy="275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9" name="Picture 5" descr="PPP_CSHAP_CLP_Interlocking_Puzzle2_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068513"/>
              <a:ext cx="3306763" cy="274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6" descr="PPP_CSHAP_CLP_Interlocking_Puzzle2_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038600"/>
              <a:ext cx="3365500" cy="280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7" descr="PPP_CSHAP_CLP_Interlocking_Puzzle2_K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113" y="4049713"/>
              <a:ext cx="3065462" cy="278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8" descr="PPP_CSHAP_CLP_Interlocking_Puzzle2_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275" y="1981200"/>
              <a:ext cx="3108325" cy="283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9" descr="PPP_CSHAP_CLP_Interlocking_Puzzle2_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013" y="4049713"/>
              <a:ext cx="3151187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4343400" y="685800"/>
              <a:ext cx="1719263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/>
                <a:t>State Performance Plan</a:t>
              </a: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6477000" y="609600"/>
              <a:ext cx="190500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/>
                <a:t>Policies, Procedures, and Effective Implementation</a:t>
              </a: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6475413" y="2678113"/>
              <a:ext cx="1573212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/>
                <a:t>Data on Processes and Results</a:t>
              </a: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6172200" y="4495800"/>
              <a:ext cx="1809750" cy="146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/>
                <a:t>Targeted Technical Assistance &amp; Professional Development</a:t>
              </a:r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4191000" y="4659313"/>
              <a:ext cx="1495425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/>
                <a:t>Effective Dispute Resolution</a:t>
              </a:r>
            </a:p>
          </p:txBody>
        </p: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1828800" y="2665413"/>
              <a:ext cx="1889125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/>
                <a:t>Integrated Monitoring Activities</a:t>
              </a:r>
            </a:p>
          </p:txBody>
        </p:sp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1600200" y="4572000"/>
              <a:ext cx="2046288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/>
                <a:t>Improvement, Correction, Incentives &amp; Sanctions</a:t>
              </a:r>
            </a:p>
          </p:txBody>
        </p:sp>
        <p:sp>
          <p:nvSpPr>
            <p:cNvPr id="11283" name="Text Box 19"/>
            <p:cNvSpPr txBox="1">
              <a:spLocks noChangeArrowheads="1"/>
            </p:cNvSpPr>
            <p:nvPr/>
          </p:nvSpPr>
          <p:spPr bwMode="auto">
            <a:xfrm>
              <a:off x="4038600" y="2819400"/>
              <a:ext cx="18764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/>
                <a:t>Fiscal Management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133600"/>
            <a:ext cx="14478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Ask Yourself How Each Piece Operates and </a:t>
            </a:r>
            <a:b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Fits Into the Whole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6988"/>
            <a:ext cx="2676525" cy="1143000"/>
          </a:xfrm>
        </p:spPr>
        <p:txBody>
          <a:bodyPr anchor="t"/>
          <a:lstStyle/>
          <a:p>
            <a:pPr rtl="0" eaLnBrk="1" fontAlgn="base" hangingPunct="1"/>
            <a:r>
              <a:rPr lang="en-US" sz="2800" b="1" kern="12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Components of General Supervision </a:t>
            </a:r>
            <a:endParaRPr lang="en-US" sz="3200" dirty="0" smtClean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A346F5C-CAB7-4440-85D6-016DE5BDB8A9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096001"/>
            <a:ext cx="1463040" cy="762000"/>
          </a:xfrm>
          <a:ln/>
        </p:spPr>
        <p:txBody>
          <a:bodyPr/>
          <a:lstStyle/>
          <a:p>
            <a:pPr algn="ctr"/>
            <a:r>
              <a:rPr lang="en-US" altLang="en-US" dirty="0"/>
              <a:t>U.S. Department of </a:t>
            </a:r>
            <a:r>
              <a:rPr lang="en-US" altLang="en-US" dirty="0" smtClean="0"/>
              <a:t>Education Office </a:t>
            </a:r>
            <a:r>
              <a:rPr lang="en-US" altLang="en-US" dirty="0"/>
              <a:t>of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Special </a:t>
            </a:r>
            <a:r>
              <a:rPr lang="en-US" altLang="en-US" dirty="0"/>
              <a:t>Education Programs</a:t>
            </a: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 dirty="0"/>
              <a:t>Building the Legacy</a:t>
            </a:r>
            <a:r>
              <a:rPr lang="en-US" altLang="en-US" dirty="0" smtClean="0"/>
              <a:t>: IDEA </a:t>
            </a:r>
            <a:r>
              <a:rPr lang="en-US" altLang="en-US" dirty="0"/>
              <a:t>2004</a:t>
            </a:r>
          </a:p>
        </p:txBody>
      </p:sp>
      <p:grpSp>
        <p:nvGrpSpPr>
          <p:cNvPr id="4" name="Group 3" descr="group of puzzle pieces"/>
          <p:cNvGrpSpPr/>
          <p:nvPr/>
        </p:nvGrpSpPr>
        <p:grpSpPr>
          <a:xfrm>
            <a:off x="1981200" y="990600"/>
            <a:ext cx="6629400" cy="5181600"/>
            <a:chOff x="1981200" y="990600"/>
            <a:chExt cx="6629400" cy="5181600"/>
          </a:xfrm>
        </p:grpSpPr>
        <p:pic>
          <p:nvPicPr>
            <p:cNvPr id="12291" name="Picture 49" descr="PPP_CSHAP_CLP_Interlocking_Puzzle2_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006475"/>
              <a:ext cx="1905000" cy="173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2" name="Picture 30" descr="PPP_CSHAP_CLP_Interlocking_Puzzle2_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990600"/>
              <a:ext cx="1905000" cy="173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54" descr="PPP_CSHAP_CLP_Interlocking_Puzzle2_V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990600"/>
              <a:ext cx="2133600" cy="174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31" descr="PPP_CSHAP_CLP_Interlocking_Puzzle2_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2209800"/>
              <a:ext cx="1981200" cy="182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32" descr="PPP_CSHAP_CLP_Interlocking_Puzzle2_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209800"/>
              <a:ext cx="2057400" cy="178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33" descr="PPP_CSHAP_CLP_Interlocking_Puzzle2_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505200"/>
              <a:ext cx="1905000" cy="158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34" descr="PPP_CSHAP_CLP_Interlocking_Puzzle2_K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505200"/>
              <a:ext cx="1905000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35" descr="PPP_CSHAP_CLP_Interlocking_Puzzle2_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209800"/>
              <a:ext cx="2057400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36" descr="PPP_CSHAP_CLP_Interlocking_Puzzle2_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514725"/>
              <a:ext cx="228600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Text Box 37"/>
            <p:cNvSpPr txBox="1">
              <a:spLocks noChangeArrowheads="1"/>
            </p:cNvSpPr>
            <p:nvPr/>
          </p:nvSpPr>
          <p:spPr bwMode="auto">
            <a:xfrm>
              <a:off x="3962400" y="1387475"/>
              <a:ext cx="1143000" cy="6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/>
                <a:t>State Performance Plan</a:t>
              </a:r>
            </a:p>
          </p:txBody>
        </p:sp>
        <p:sp>
          <p:nvSpPr>
            <p:cNvPr id="12301" name="Text Box 38"/>
            <p:cNvSpPr txBox="1">
              <a:spLocks noChangeArrowheads="1"/>
            </p:cNvSpPr>
            <p:nvPr/>
          </p:nvSpPr>
          <p:spPr bwMode="auto">
            <a:xfrm>
              <a:off x="5257800" y="1295400"/>
              <a:ext cx="14478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/>
                <a:t>Policies, Procedures &amp; Effective Implementation</a:t>
              </a:r>
            </a:p>
          </p:txBody>
        </p:sp>
        <p:sp>
          <p:nvSpPr>
            <p:cNvPr id="12302" name="Text Box 39"/>
            <p:cNvSpPr txBox="1">
              <a:spLocks noChangeArrowheads="1"/>
            </p:cNvSpPr>
            <p:nvPr/>
          </p:nvSpPr>
          <p:spPr bwMode="auto">
            <a:xfrm>
              <a:off x="5334000" y="2590800"/>
              <a:ext cx="1295400" cy="6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/>
                <a:t>Data on Processes and Results</a:t>
              </a:r>
            </a:p>
          </p:txBody>
        </p:sp>
        <p:sp>
          <p:nvSpPr>
            <p:cNvPr id="12303" name="Text Box 40"/>
            <p:cNvSpPr txBox="1">
              <a:spLocks noChangeArrowheads="1"/>
            </p:cNvSpPr>
            <p:nvPr/>
          </p:nvSpPr>
          <p:spPr bwMode="auto">
            <a:xfrm>
              <a:off x="5029200" y="3810000"/>
              <a:ext cx="1495425" cy="100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/>
                <a:t>Targeted Technical Assistance &amp; Professional Development</a:t>
              </a:r>
            </a:p>
          </p:txBody>
        </p:sp>
        <p:sp>
          <p:nvSpPr>
            <p:cNvPr id="12304" name="Text Box 41"/>
            <p:cNvSpPr txBox="1">
              <a:spLocks noChangeArrowheads="1"/>
            </p:cNvSpPr>
            <p:nvPr/>
          </p:nvSpPr>
          <p:spPr bwMode="auto">
            <a:xfrm>
              <a:off x="3810000" y="3810000"/>
              <a:ext cx="1041400" cy="6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/>
                <a:t>Effective Dispute Resolution</a:t>
              </a:r>
            </a:p>
          </p:txBody>
        </p:sp>
        <p:sp>
          <p:nvSpPr>
            <p:cNvPr id="12305" name="Text Box 42"/>
            <p:cNvSpPr txBox="1">
              <a:spLocks noChangeArrowheads="1"/>
            </p:cNvSpPr>
            <p:nvPr/>
          </p:nvSpPr>
          <p:spPr bwMode="auto">
            <a:xfrm>
              <a:off x="2598738" y="2525713"/>
              <a:ext cx="1058862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/>
                <a:t>Integrated Monitoring Activities</a:t>
              </a:r>
            </a:p>
          </p:txBody>
        </p:sp>
        <p:sp>
          <p:nvSpPr>
            <p:cNvPr id="12306" name="Text Box 43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1208088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/>
                <a:t>Improvement, Correction, Incentives &amp; Sanctions</a:t>
              </a:r>
            </a:p>
          </p:txBody>
        </p:sp>
        <p:pic>
          <p:nvPicPr>
            <p:cNvPr id="12307" name="Picture 45" descr="PPP_CSHAP_CLP_Interlocking_Puzzle2_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2139950"/>
              <a:ext cx="2133600" cy="194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8" name="Picture 44" descr="PPP_CSHAP_CLP_Interlocking_Puzzle2_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505200"/>
              <a:ext cx="220980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9" name="Picture 46" descr="PPP_CSHAP_CLP_Interlocking_Puzzle2_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4583113"/>
              <a:ext cx="1981200" cy="15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0" name="Text Box 47"/>
            <p:cNvSpPr txBox="1">
              <a:spLocks noChangeArrowheads="1"/>
            </p:cNvSpPr>
            <p:nvPr/>
          </p:nvSpPr>
          <p:spPr bwMode="auto">
            <a:xfrm>
              <a:off x="6781800" y="2667000"/>
              <a:ext cx="1343025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/>
                <a:t>Data on NCLB Student Performance &amp; AYP</a:t>
              </a:r>
            </a:p>
          </p:txBody>
        </p:sp>
        <p:sp>
          <p:nvSpPr>
            <p:cNvPr id="12311" name="Text Box 48"/>
            <p:cNvSpPr txBox="1">
              <a:spLocks noChangeArrowheads="1"/>
            </p:cNvSpPr>
            <p:nvPr/>
          </p:nvSpPr>
          <p:spPr bwMode="auto">
            <a:xfrm>
              <a:off x="6553200" y="3810000"/>
              <a:ext cx="1495425" cy="100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/>
                <a:t>Reading First Technical Assistance &amp; Professional Development</a:t>
              </a:r>
            </a:p>
          </p:txBody>
        </p:sp>
        <p:sp>
          <p:nvSpPr>
            <p:cNvPr id="12312" name="Text Box 50"/>
            <p:cNvSpPr txBox="1">
              <a:spLocks noChangeArrowheads="1"/>
            </p:cNvSpPr>
            <p:nvPr/>
          </p:nvSpPr>
          <p:spPr bwMode="auto">
            <a:xfrm>
              <a:off x="2362200" y="1524000"/>
              <a:ext cx="1495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 dirty="0"/>
                <a:t>State Plan for NCLB</a:t>
              </a:r>
            </a:p>
          </p:txBody>
        </p:sp>
        <p:sp>
          <p:nvSpPr>
            <p:cNvPr id="12313" name="Text Box 51"/>
            <p:cNvSpPr txBox="1">
              <a:spLocks noChangeArrowheads="1"/>
            </p:cNvSpPr>
            <p:nvPr/>
          </p:nvSpPr>
          <p:spPr bwMode="auto">
            <a:xfrm>
              <a:off x="2286000" y="4953000"/>
              <a:ext cx="1219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 dirty="0"/>
                <a:t>Improvement, </a:t>
              </a:r>
              <a:r>
                <a:rPr lang="en-US" altLang="en-US" sz="1200" b="1" dirty="0" smtClean="0"/>
                <a:t>Correction for </a:t>
              </a:r>
              <a:r>
                <a:rPr lang="en-US" altLang="en-US" sz="1200" b="1" dirty="0"/>
                <a:t>NCLB</a:t>
              </a:r>
            </a:p>
          </p:txBody>
        </p:sp>
        <p:sp>
          <p:nvSpPr>
            <p:cNvPr id="12316" name="Text Box 55"/>
            <p:cNvSpPr txBox="1">
              <a:spLocks noChangeArrowheads="1"/>
            </p:cNvSpPr>
            <p:nvPr/>
          </p:nvSpPr>
          <p:spPr bwMode="auto">
            <a:xfrm>
              <a:off x="3733800" y="2667000"/>
              <a:ext cx="14319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/>
                <a:t>Fiscal Management</a:t>
              </a: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" y="2286000"/>
            <a:ext cx="1447800" cy="423386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b="1" dirty="0" smtClean="0"/>
              <a:t>How Do the 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Big 8 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Fit Into a State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62401" y="5324474"/>
            <a:ext cx="5181600" cy="12160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/>
              <a:t>What accountability requirements for other programs have</a:t>
            </a:r>
            <a:r>
              <a:rPr lang="en-US" altLang="en-US" sz="2400" b="1" dirty="0" smtClean="0"/>
              <a:t>?</a:t>
            </a:r>
            <a:endParaRPr lang="en-US" altLang="en-US" sz="2400" b="1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Accountability’s Big View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U.S. Department of Education Office of Special Education Programs</a:t>
            </a: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Building the Legacy: IDEA 2004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491A2018-7E37-4554-B007-66107F88BCF2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0" name="Group 9" descr="Puzzle piece: State Performance Plan"/>
          <p:cNvGrpSpPr/>
          <p:nvPr/>
        </p:nvGrpSpPr>
        <p:grpSpPr>
          <a:xfrm>
            <a:off x="74612" y="3657600"/>
            <a:ext cx="2287588" cy="2362200"/>
            <a:chOff x="74612" y="3657600"/>
            <a:chExt cx="2287588" cy="2362200"/>
          </a:xfrm>
        </p:grpSpPr>
        <p:pic>
          <p:nvPicPr>
            <p:cNvPr id="13316" name="Picture 4" descr="PPP_CSHAP_CLP_Interlocking_Puzzle2_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2" y="3657600"/>
              <a:ext cx="2287588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152400" y="4038600"/>
              <a:ext cx="1601788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/>
                <a:t>State Performance Plan</a:t>
              </a:r>
            </a:p>
          </p:txBody>
        </p:sp>
      </p:grp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1239838"/>
            <a:ext cx="6629400" cy="5300662"/>
          </a:xfrm>
        </p:spPr>
        <p:txBody>
          <a:bodyPr/>
          <a:lstStyle/>
          <a:p>
            <a:r>
              <a:rPr lang="en-US" altLang="en-US" dirty="0" smtClean="0"/>
              <a:t>34 CFR §§76.720 and 80.40 Annual performance reports (APRs)</a:t>
            </a:r>
          </a:p>
          <a:p>
            <a:r>
              <a:rPr lang="en-US" altLang="en-US" dirty="0" smtClean="0"/>
              <a:t>34 CFR §300.157 Performance goals and indicators</a:t>
            </a:r>
          </a:p>
          <a:p>
            <a:r>
              <a:rPr lang="en-US" altLang="en-US" dirty="0" smtClean="0"/>
              <a:t>34 CFR §300.601 SPP</a:t>
            </a:r>
          </a:p>
          <a:p>
            <a:r>
              <a:rPr lang="en-US" altLang="en-US" dirty="0" smtClean="0"/>
              <a:t>34 CFR §300.600 (c) and (d) Monitoring and enforcement</a:t>
            </a:r>
          </a:p>
          <a:p>
            <a:r>
              <a:rPr lang="en-US" altLang="en-US" dirty="0" smtClean="0"/>
              <a:t>34 CFR §300.602 Targets and reporting</a:t>
            </a:r>
            <a:endParaRPr lang="en-US" altLang="en-US" dirty="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Requirements:</a:t>
            </a:r>
            <a:br>
              <a:rPr lang="en-US" altLang="en-US" dirty="0" smtClean="0"/>
            </a:br>
            <a:r>
              <a:rPr lang="en-US" altLang="en-US" dirty="0" smtClean="0"/>
              <a:t>State Performance Plan (SPP)</a:t>
            </a:r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0DED1C61-8E3A-42CC-9395-67E7E4323B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U.S. Department of Education Office of Special Education Programs</a:t>
            </a: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Building the Legacy: IDEA 2004</a:t>
            </a:r>
            <a:endParaRPr lang="en-US" altLang="en-US" dirty="0"/>
          </a:p>
        </p:txBody>
      </p:sp>
      <p:grpSp>
        <p:nvGrpSpPr>
          <p:cNvPr id="14" name="Group 13" descr="Puzzle piece: State Performance Plan"/>
          <p:cNvGrpSpPr/>
          <p:nvPr/>
        </p:nvGrpSpPr>
        <p:grpSpPr>
          <a:xfrm>
            <a:off x="74612" y="3657600"/>
            <a:ext cx="2287588" cy="2362200"/>
            <a:chOff x="74612" y="3657600"/>
            <a:chExt cx="2287588" cy="2362200"/>
          </a:xfrm>
        </p:grpSpPr>
        <p:pic>
          <p:nvPicPr>
            <p:cNvPr id="15" name="Picture 4" descr="PPP_CSHAP_CLP_Interlocking_Puzzle2_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2" y="3657600"/>
              <a:ext cx="2287588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52400" y="4038600"/>
              <a:ext cx="1601788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/>
                <a:t>State Performance Plan</a:t>
              </a:r>
            </a:p>
          </p:txBody>
        </p:sp>
      </p:grp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239838"/>
            <a:ext cx="6477000" cy="5300662"/>
          </a:xfrm>
        </p:spPr>
        <p:txBody>
          <a:bodyPr/>
          <a:lstStyle/>
          <a:p>
            <a:r>
              <a:rPr lang="en-US" altLang="en-US" dirty="0" smtClean="0"/>
              <a:t>Stakeholders should be actively involved in all aspects of the SPP.</a:t>
            </a:r>
          </a:p>
          <a:p>
            <a:r>
              <a:rPr lang="en-US" altLang="en-US" dirty="0" smtClean="0"/>
              <a:t>The development and implementation of the SPP leads to improved results.</a:t>
            </a:r>
          </a:p>
          <a:p>
            <a:r>
              <a:rPr lang="en-US" altLang="en-US" dirty="0" smtClean="0"/>
              <a:t>Reporting is critical to ensuring accountability to the public.</a:t>
            </a:r>
          </a:p>
          <a:p>
            <a:r>
              <a:rPr lang="en-US" altLang="en-US" dirty="0" smtClean="0"/>
              <a:t>The SPP is the blueprint for systems change.</a:t>
            </a:r>
            <a:endParaRPr lang="en-US" altLang="en-US" dirty="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State Performance Plan</a:t>
            </a:r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U.S. Department of Education Office of Special Education Programs</a:t>
            </a: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Building the Legacy: IDEA 2004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0702C972-AA41-406C-8F33-3CF469B59835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0" name="Group 9" descr="puzzle piece: Policies, Procedures &amp; Effective Implementation&#10;"/>
          <p:cNvGrpSpPr/>
          <p:nvPr/>
        </p:nvGrpSpPr>
        <p:grpSpPr>
          <a:xfrm>
            <a:off x="152400" y="3657600"/>
            <a:ext cx="2514600" cy="2362200"/>
            <a:chOff x="0" y="3657600"/>
            <a:chExt cx="2514600" cy="2362200"/>
          </a:xfrm>
        </p:grpSpPr>
        <p:pic>
          <p:nvPicPr>
            <p:cNvPr id="15364" name="Picture 4" descr="PPP_CSHAP_CLP_Interlocking_Puzzle2_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57600"/>
              <a:ext cx="25146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152400" y="4191000"/>
              <a:ext cx="2057400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b="1" dirty="0"/>
                <a:t>Policies, Procedures </a:t>
              </a:r>
              <a:br>
                <a:rPr lang="en-US" altLang="en-US" b="1" dirty="0"/>
              </a:br>
              <a:r>
                <a:rPr lang="en-US" altLang="en-US" b="1" dirty="0"/>
                <a:t>&amp; Effective Implementation</a:t>
              </a:r>
            </a:p>
          </p:txBody>
        </p:sp>
      </p:grp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239838"/>
            <a:ext cx="6477000" cy="5300662"/>
          </a:xfrm>
        </p:spPr>
        <p:txBody>
          <a:bodyPr/>
          <a:lstStyle/>
          <a:p>
            <a:r>
              <a:rPr lang="en-US" altLang="en-US" sz="2200" dirty="0" smtClean="0"/>
              <a:t>20 U.S.C. §1232d(b)(1) Program administered in accordance with rules</a:t>
            </a:r>
          </a:p>
          <a:p>
            <a:r>
              <a:rPr lang="en-US" altLang="en-US" sz="2200" dirty="0" smtClean="0"/>
              <a:t>20 U.S.C. §1232e(b)(1) local educational agency (LEA) administers program in accordance with rules</a:t>
            </a:r>
          </a:p>
          <a:p>
            <a:r>
              <a:rPr lang="en-US" altLang="en-US" sz="2200" dirty="0" smtClean="0"/>
              <a:t>34 CFR §76.700 Compliance with statutes</a:t>
            </a:r>
          </a:p>
          <a:p>
            <a:r>
              <a:rPr lang="en-US" altLang="en-US" sz="2200" dirty="0" smtClean="0"/>
              <a:t>34 CFR §300.100 State policies and procedures (state plan)</a:t>
            </a:r>
          </a:p>
          <a:p>
            <a:r>
              <a:rPr lang="en-US" altLang="en-US" sz="2200" dirty="0" smtClean="0"/>
              <a:t>34 CFR §300.154 Methods of ensuring services</a:t>
            </a:r>
          </a:p>
          <a:p>
            <a:r>
              <a:rPr lang="en-US" altLang="en-US" sz="2200" dirty="0" smtClean="0"/>
              <a:t>34 CFR §§300.200-300.201 LEA policies and procedures</a:t>
            </a:r>
            <a:endParaRPr lang="en-US" altLang="en-US" sz="2200" dirty="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r>
              <a:rPr lang="en-US" altLang="en-US" sz="2800" b="1" dirty="0" smtClean="0"/>
              <a:t>Requirements:</a:t>
            </a:r>
            <a:br>
              <a:rPr lang="en-US" altLang="en-US" sz="2800" b="1" dirty="0" smtClean="0"/>
            </a:br>
            <a:r>
              <a:rPr lang="en-US" altLang="en-US" sz="2800" b="1" dirty="0" smtClean="0"/>
              <a:t>Policies, Procedures &amp; Effective Implementation</a:t>
            </a:r>
            <a:endParaRPr lang="en-US" altLang="en-US" sz="28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SBUSC_PRT_Concept01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BUSC_PRT_Concept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BUSC_PRT_Concept0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Concept0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Concept0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Concept0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Concept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Concept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Concept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P_SBUSC_PRT_Concept13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BUSC_PRT_Concept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BUSC_PRT_Concept1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Concept1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Concept1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Concept1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Concept1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Concept1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Concept1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PP_SBUSC_TXT_Concept03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BUSC_TXT_Concept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BUSC_TXT_Concept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TXT_Concept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TXT_Concept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TXT_Concept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TXT_Concept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TXT_Concept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TXT_Concept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1768</Words>
  <Application>Microsoft Office PowerPoint</Application>
  <PresentationFormat>On-screen Show (4:3)</PresentationFormat>
  <Paragraphs>309</Paragraphs>
  <Slides>27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Verdana</vt:lpstr>
      <vt:lpstr>Comic Sans MS</vt:lpstr>
      <vt:lpstr>Wingdings</vt:lpstr>
      <vt:lpstr>PPP_SBUSC_PRT_Concept01</vt:lpstr>
      <vt:lpstr>PPP_SBUSC_PRT_Concept13</vt:lpstr>
      <vt:lpstr>PPP_SBUSC_TXT_Concept03</vt:lpstr>
      <vt:lpstr>Office Theme</vt:lpstr>
      <vt:lpstr>MSPhotoEd.3</vt:lpstr>
      <vt:lpstr>General Supervision</vt:lpstr>
      <vt:lpstr>Concepts of General Supervision</vt:lpstr>
      <vt:lpstr>The BIG 8 of General Supervision  (and Continuous Improvement)</vt:lpstr>
      <vt:lpstr>Difference between Concepts &amp; a Model</vt:lpstr>
      <vt:lpstr>Components of General Supervision </vt:lpstr>
      <vt:lpstr>Accountability’s Big View</vt:lpstr>
      <vt:lpstr>Requirements: State Performance Plan (SPP)</vt:lpstr>
      <vt:lpstr>State Performance Plan</vt:lpstr>
      <vt:lpstr>Requirements: Policies, Procedures &amp; Effective Implementation</vt:lpstr>
      <vt:lpstr>Policies, Procedures &amp; Effective Implementation</vt:lpstr>
      <vt:lpstr>Requirements:  Effective Dispute Resolution</vt:lpstr>
      <vt:lpstr>Effective Dispute Resolutions</vt:lpstr>
      <vt:lpstr>Requirements: Data on Processes &amp; Results</vt:lpstr>
      <vt:lpstr>Data on Processes &amp; Results</vt:lpstr>
      <vt:lpstr>Requirements: Integrated Monitoring Activities</vt:lpstr>
      <vt:lpstr>Integrated Monitoring Activities</vt:lpstr>
      <vt:lpstr>Requirements: Targeted TA and Professional Development</vt:lpstr>
      <vt:lpstr>Targeted Technical Assistance &amp; Professional Development</vt:lpstr>
      <vt:lpstr>Requirements: Improvement, Correction, Incentives, &amp; Sanctions</vt:lpstr>
      <vt:lpstr>Improvement, Correction, Incentives &amp; Sanctions</vt:lpstr>
      <vt:lpstr>Requirements: Fiscal Management</vt:lpstr>
      <vt:lpstr>Fiscal Management</vt:lpstr>
      <vt:lpstr>Describing a ‘System’  of General Supervision</vt:lpstr>
      <vt:lpstr>What is ‘System ?’</vt:lpstr>
      <vt:lpstr>It’s about Better Results</vt:lpstr>
      <vt:lpstr>General Supervision</vt:lpstr>
      <vt:lpstr>For More Information</vt:lpstr>
    </vt:vector>
  </TitlesOfParts>
  <Company>HDC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of General Supervision (PowerPoint)</dc:title>
  <dc:subject>Supervision </dc:subject>
  <dc:creator>Alan Coulter</dc:creator>
  <cp:keywords>Supervision </cp:keywords>
  <cp:lastModifiedBy>Geoffrey Rhodes</cp:lastModifiedBy>
  <cp:revision>75</cp:revision>
  <dcterms:created xsi:type="dcterms:W3CDTF">2006-11-06T23:54:47Z</dcterms:created>
  <dcterms:modified xsi:type="dcterms:W3CDTF">2017-08-17T17:51:56Z</dcterms:modified>
</cp:coreProperties>
</file>