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266" r:id="rId2"/>
    <p:sldId id="316" r:id="rId3"/>
    <p:sldId id="306" r:id="rId4"/>
    <p:sldId id="377" r:id="rId5"/>
    <p:sldId id="307" r:id="rId6"/>
    <p:sldId id="308" r:id="rId7"/>
    <p:sldId id="309" r:id="rId8"/>
    <p:sldId id="319" r:id="rId9"/>
    <p:sldId id="342" r:id="rId10"/>
    <p:sldId id="378" r:id="rId11"/>
    <p:sldId id="379" r:id="rId12"/>
    <p:sldId id="336" r:id="rId13"/>
    <p:sldId id="380" r:id="rId14"/>
    <p:sldId id="390" r:id="rId15"/>
    <p:sldId id="392" r:id="rId16"/>
    <p:sldId id="341" r:id="rId17"/>
    <p:sldId id="348" r:id="rId18"/>
    <p:sldId id="387" r:id="rId19"/>
    <p:sldId id="388" r:id="rId20"/>
    <p:sldId id="337" r:id="rId21"/>
    <p:sldId id="391" r:id="rId22"/>
    <p:sldId id="331" r:id="rId23"/>
    <p:sldId id="383" r:id="rId24"/>
    <p:sldId id="364" r:id="rId25"/>
    <p:sldId id="305" r:id="rId26"/>
    <p:sldId id="386" r:id="rId27"/>
    <p:sldId id="389" r:id="rId28"/>
    <p:sldId id="300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C6D7D8"/>
    <a:srgbClr val="C0C0C0"/>
    <a:srgbClr val="5F5F5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19" autoAdjust="0"/>
    <p:restoredTop sz="86364" autoAdjust="0"/>
  </p:normalViewPr>
  <p:slideViewPr>
    <p:cSldViewPr showGuides="1">
      <p:cViewPr varScale="1">
        <p:scale>
          <a:sx n="116" d="100"/>
          <a:sy n="116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818"/>
    </p:cViewPr>
  </p:sorterViewPr>
  <p:notesViewPr>
    <p:cSldViewPr showGuides="1">
      <p:cViewPr>
        <p:scale>
          <a:sx n="100" d="100"/>
          <a:sy n="100" d="100"/>
        </p:scale>
        <p:origin x="-192" y="3264"/>
      </p:cViewPr>
      <p:guideLst>
        <p:guide orient="horz" pos="2928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0047A640-C087-4688-B036-98F9249DC7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990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9626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4588" y="2286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25" y="3886200"/>
            <a:ext cx="663575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endParaRPr lang="en-US" altLang="en-US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10" tIns="46156" rIns="92310" bIns="46156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E30C27CB-2AEA-4211-BF96-683E2F00D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955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B1094-4A44-421A-9676-2E480663790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  <a:p>
            <a:pPr>
              <a:buFontTx/>
              <a:buChar char="•"/>
            </a:pPr>
            <a:endParaRPr lang="en-US" altLang="en-US" sz="1600"/>
          </a:p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DAD68-EC60-4323-9A91-30CB72F23B6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0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B6889-5CFD-4B05-9CEE-67DC479B7EA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04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91DF3-8F0F-46A1-8DCB-DB59009243A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0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DBA544-6E44-4AF5-892A-C037EB05593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8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  <a:p>
            <a:endParaRPr lang="en-US" altLang="en-US" sz="1600">
              <a:cs typeface="Times New Roman" pitchFamily="18" charset="0"/>
            </a:endParaRPr>
          </a:p>
          <a:p>
            <a:endParaRPr lang="en-US" altLang="en-US" sz="1600">
              <a:cs typeface="Times New Roman" pitchFamily="18" charset="0"/>
            </a:endParaRPr>
          </a:p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B7FAB2-025F-42DB-9CC9-36ABF2AB3F3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6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>
              <a:solidFill>
                <a:srgbClr val="444444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altLang="en-US">
                <a:cs typeface="Times New Roman" pitchFamily="18" charset="0"/>
              </a:rPr>
              <a:t/>
            </a:r>
            <a:br>
              <a:rPr lang="en-US" altLang="en-US">
                <a:cs typeface="Times New Roman" pitchFamily="18" charset="0"/>
              </a:rPr>
            </a:br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95E4A-0E81-47E0-BE51-3FB835E08D6E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12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endParaRPr lang="en-US" altLang="en-US" sz="16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89E2E-C3FA-45B2-8A97-5ACCE64AD15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12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 sz="16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B2359-953E-403D-8735-522FCD3FD13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30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sz="1600" dirty="0" smtClean="0">
                <a:solidFill>
                  <a:srgbClr val="444444"/>
                </a:solidFill>
                <a:latin typeface="Verdana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altLang="en-US" dirty="0">
              <a:solidFill>
                <a:srgbClr val="444444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8726E-95C0-461D-9686-50B4ED58ED4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28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  <a:p>
            <a:endParaRPr lang="en-US" altLang="en-US" sz="1600">
              <a:cs typeface="Times New Roman" pitchFamily="18" charset="0"/>
            </a:endParaRPr>
          </a:p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201331-D856-4F76-ABE9-17B3D0BCC3E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30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E1B5F8-C879-4978-9B91-79B8454D4EA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1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7B3661-DC56-4005-A363-88C48207B5A8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02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8F562-18F8-486B-99F0-77C68ACBA2D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415746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574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70FAFC-88FE-46F6-9BC0-1E2847AE4BD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4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1886B-EE71-4A0E-9BD7-1B63110E01AC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417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77FAC0-AFD0-4286-8780-AB4ABFE5CBE6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758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6A5855-81C4-46CF-B582-045A174B8A15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209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B2539-1223-45DB-B24D-DCDB51C9C9BC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424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FC6D5-3ED5-4129-B97C-49545FBA0FAF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33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CF5B8A-8C17-4046-B928-1297E0010FED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95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400">
                <a:solidFill>
                  <a:srgbClr val="444444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en-US" sz="1400">
              <a:solidFill>
                <a:srgbClr val="444444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endParaRPr lang="en-US" altLang="en-US" sz="1400"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5BD34-CCEB-43CD-8A54-F5FAFA4707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AE586-0588-445D-960E-12D8D64513C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7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22D03-E842-4E07-9066-FD6F634D615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6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DFC86-73AA-43C9-8A62-CCF014F89CF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39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9E4622-D4B1-4AAE-80DE-A0DB8C816A1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40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16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2D0B08-28A4-4F13-9BE1-01D67DF7BAA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58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altLang="en-US" sz="1600">
                <a:solidFill>
                  <a:srgbClr val="444444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en-US" sz="1600">
              <a:solidFill>
                <a:srgbClr val="444444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US" altLang="en-US" sz="1600">
                <a:solidFill>
                  <a:srgbClr val="444444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 </a:t>
            </a:r>
            <a:endParaRPr lang="en-US" altLang="en-US" sz="1600">
              <a:solidFill>
                <a:srgbClr val="444444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en-US" altLang="en-US" sz="1600">
              <a:solidFill>
                <a:srgbClr val="444444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6C9990-0814-4FC3-94F3-03E9F333990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6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.gov/nclb/landing.jhtml?src=pb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pic>
        <p:nvPicPr>
          <p:cNvPr id="54348" name="Picture 76" descr="U.S. Department of Education Seal -- Link to Department of Education Homepage.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5410200"/>
            <a:ext cx="914400" cy="914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49" name="Picture 77" descr="No Child Left Behind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75" y="5562600"/>
            <a:ext cx="749300" cy="762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B4AB56-F282-46A5-BEEB-66AA33BAB8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7" name="Rectangle 72"/>
          <p:cNvSpPr>
            <a:spLocks noChangeArrowheads="1"/>
          </p:cNvSpPr>
          <p:nvPr userDrawn="1"/>
        </p:nvSpPr>
        <p:spPr bwMode="auto">
          <a:xfrm>
            <a:off x="228600" y="6324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en-US" sz="1000" dirty="0"/>
              <a:t>U.S. Department of Education</a:t>
            </a:r>
          </a:p>
          <a:p>
            <a:r>
              <a:rPr lang="en-US" altLang="en-US" sz="1000" dirty="0"/>
              <a:t>Office of Special </a:t>
            </a:r>
            <a:r>
              <a:rPr lang="en-US" altLang="en-US" sz="1000" dirty="0" smtClean="0"/>
              <a:t>Education </a:t>
            </a:r>
            <a:r>
              <a:rPr lang="en-US" altLang="en-US" sz="1000" dirty="0"/>
              <a:t>Programs</a:t>
            </a:r>
          </a:p>
        </p:txBody>
      </p:sp>
      <p:sp>
        <p:nvSpPr>
          <p:cNvPr id="78" name="Rectangle 73"/>
          <p:cNvSpPr>
            <a:spLocks noChangeArrowheads="1"/>
          </p:cNvSpPr>
          <p:nvPr userDrawn="1"/>
        </p:nvSpPr>
        <p:spPr bwMode="auto">
          <a:xfrm>
            <a:off x="2895600" y="63246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altLang="en-US" sz="1200" b="1" dirty="0">
                <a:solidFill>
                  <a:schemeClr val="tx2">
                    <a:lumMod val="75000"/>
                  </a:schemeClr>
                </a:solidFill>
              </a:rPr>
              <a:t>Building the Legacy: </a:t>
            </a:r>
            <a:r>
              <a:rPr lang="en-US" altLang="en-US" sz="1200" b="1" i="1" dirty="0">
                <a:solidFill>
                  <a:schemeClr val="tx2">
                    <a:lumMod val="75000"/>
                  </a:schemeClr>
                </a:solidFill>
              </a:rPr>
              <a:t>IDEA 2004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48893-8836-4BEA-9FA9-3E4B95427A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67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3657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Building the Legacy: IDEA 2004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5CA58-D01D-4EDD-9D79-9E0B4732C5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920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3657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Building the Legacy: IDEA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89FC84B-10C9-4FFD-B00C-5B0400CE36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333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43200" y="6172200"/>
            <a:ext cx="3657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Building the Legacy: IDEA 2004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229299-2FEB-4B2B-89DF-84536B9573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5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BF0B1-BC7E-4632-B171-8B8A9179C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4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BDCDD-293E-4E4C-8390-3008EBFB5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854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A3035-750F-403A-B192-5AF7F9783F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66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A10C4-DC3E-4953-B8B2-CEF419F46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70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5694C-CA1C-4341-967A-50150542B7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754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EA376-FA01-4725-A0DE-ACAFC705D8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53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CC1D-9981-4D2C-AAE9-9B3636AF75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435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374C0-537F-4AFB-8F47-FDBC969889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185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19" name="Group 71"/>
          <p:cNvGrpSpPr>
            <a:grpSpLocks/>
          </p:cNvGrpSpPr>
          <p:nvPr/>
        </p:nvGrpSpPr>
        <p:grpSpPr bwMode="auto">
          <a:xfrm>
            <a:off x="0" y="-9525"/>
            <a:ext cx="9147175" cy="6867525"/>
            <a:chOff x="0" y="0"/>
            <a:chExt cx="5762" cy="4326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3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4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5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6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7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8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89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0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1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2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3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4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5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6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7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8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99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0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1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2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3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4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5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6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7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8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09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0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1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12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916127"/>
            <a:ext cx="81629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331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B4AB56-F282-46A5-BEEB-66AA33BAB8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3320" name="Rectangle 72"/>
          <p:cNvSpPr>
            <a:spLocks noChangeArrowheads="1"/>
          </p:cNvSpPr>
          <p:nvPr/>
        </p:nvSpPr>
        <p:spPr bwMode="auto">
          <a:xfrm>
            <a:off x="228600" y="6324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altLang="en-US" sz="1000" dirty="0"/>
              <a:t>U.S. Department of Education</a:t>
            </a:r>
          </a:p>
          <a:p>
            <a:r>
              <a:rPr lang="en-US" altLang="en-US" sz="1000" dirty="0"/>
              <a:t>Office of Special </a:t>
            </a:r>
            <a:r>
              <a:rPr lang="en-US" altLang="en-US" sz="1000" dirty="0" smtClean="0"/>
              <a:t>Education </a:t>
            </a:r>
            <a:r>
              <a:rPr lang="en-US" altLang="en-US" sz="1000" dirty="0"/>
              <a:t>Programs</a:t>
            </a:r>
          </a:p>
        </p:txBody>
      </p:sp>
      <p:sp>
        <p:nvSpPr>
          <p:cNvPr id="53321" name="Rectangle 73"/>
          <p:cNvSpPr>
            <a:spLocks noChangeArrowheads="1"/>
          </p:cNvSpPr>
          <p:nvPr/>
        </p:nvSpPr>
        <p:spPr bwMode="auto">
          <a:xfrm>
            <a:off x="2895600" y="63246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/>
            <a:r>
              <a:rPr lang="en-US" altLang="en-US" sz="1200" b="1" dirty="0">
                <a:solidFill>
                  <a:schemeClr val="tx2">
                    <a:lumMod val="75000"/>
                  </a:schemeClr>
                </a:solidFill>
              </a:rPr>
              <a:t>Building the Legacy: </a:t>
            </a:r>
            <a:r>
              <a:rPr lang="en-US" altLang="en-US" sz="1200" b="1" i="1" dirty="0">
                <a:solidFill>
                  <a:schemeClr val="tx2">
                    <a:lumMod val="75000"/>
                  </a:schemeClr>
                </a:solidFill>
              </a:rPr>
              <a:t>IDEA 2004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ts val="12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ts val="12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ts val="6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ts val="6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ts val="6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sites.ed.gov/idea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.kienas@ed.gov" TargetMode="External"/><Relationship Id="rId4" Type="http://schemas.openxmlformats.org/officeDocument/2006/relationships/hyperlink" Target="mailto:sheila.friedman@ed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732631" y="2743200"/>
            <a:ext cx="7678737" cy="2362200"/>
          </a:xfrm>
        </p:spPr>
        <p:txBody>
          <a:bodyPr anchor="t">
            <a:normAutofit/>
          </a:bodyPr>
          <a:lstStyle/>
          <a:p>
            <a:r>
              <a:rPr lang="en-US" altLang="en-US" sz="4400" dirty="0" smtClean="0"/>
              <a:t>Children Enrolled by </a:t>
            </a:r>
            <a:br>
              <a:rPr lang="en-US" altLang="en-US" sz="4400" dirty="0" smtClean="0"/>
            </a:br>
            <a:r>
              <a:rPr lang="en-US" altLang="en-US" sz="4400" dirty="0" smtClean="0"/>
              <a:t>Their Parents in </a:t>
            </a:r>
            <a:br>
              <a:rPr lang="en-US" altLang="en-US" sz="4400" dirty="0" smtClean="0"/>
            </a:br>
            <a:r>
              <a:rPr lang="en-US" altLang="en-US" sz="4400" dirty="0" smtClean="0"/>
              <a:t>Private Schools</a:t>
            </a:r>
            <a:endParaRPr lang="en-US" sz="44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5BBE34F-B769-44C0-9F92-F4BA26B84BC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52400" y="2590800"/>
            <a:ext cx="8534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>
              <a:defRPr sz="4400">
                <a:solidFill>
                  <a:schemeClr val="tx2"/>
                </a:solidFill>
                <a:latin typeface="Verdana" pitchFamily="34" charset="0"/>
              </a:defRPr>
            </a:lvl1pPr>
            <a:lvl2pPr algn="r">
              <a:defRPr sz="4400">
                <a:solidFill>
                  <a:schemeClr val="tx2"/>
                </a:solidFill>
                <a:latin typeface="Verdana" pitchFamily="34" charset="0"/>
              </a:defRPr>
            </a:lvl2pPr>
            <a:lvl3pPr algn="r">
              <a:defRPr sz="4400">
                <a:solidFill>
                  <a:schemeClr val="tx2"/>
                </a:solidFill>
                <a:latin typeface="Verdana" pitchFamily="34" charset="0"/>
              </a:defRPr>
            </a:lvl3pPr>
            <a:lvl4pPr algn="r">
              <a:defRPr sz="4400">
                <a:solidFill>
                  <a:schemeClr val="tx2"/>
                </a:solidFill>
                <a:latin typeface="Verdana" pitchFamily="34" charset="0"/>
              </a:defRPr>
            </a:lvl4pPr>
            <a:lvl5pPr algn="r">
              <a:defRPr sz="4400">
                <a:solidFill>
                  <a:schemeClr val="tx2"/>
                </a:solidFill>
                <a:latin typeface="Verdana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1828800" y="3429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11626" name="Object 10" descr="OSEP Part B Regulation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3628614"/>
              </p:ext>
            </p:extLst>
          </p:nvPr>
        </p:nvGraphicFramePr>
        <p:xfrm>
          <a:off x="685800" y="516924"/>
          <a:ext cx="79248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6" r:id="rId4" imgW="9523810" imgH="2591162" progId="MSPhotoEd.3">
                  <p:embed/>
                </p:oleObj>
              </mc:Choice>
              <mc:Fallback>
                <p:oleObj r:id="rId4" imgW="9523810" imgH="2591162" progId="MSPhotoEd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6924"/>
                        <a:ext cx="7924800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Consultation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dirty="0" smtClean="0"/>
              <a:t>How are decisions made about services to be provided to “parentally placed” children with disabilities? </a:t>
            </a:r>
          </a:p>
          <a:p>
            <a:r>
              <a:rPr lang="en-US" altLang="en-US" dirty="0" smtClean="0"/>
              <a:t>Each LEA must consult:</a:t>
            </a:r>
          </a:p>
          <a:p>
            <a:pPr lvl="1"/>
            <a:r>
              <a:rPr lang="en-US" altLang="en-US" dirty="0" smtClean="0"/>
              <a:t>with private school representatives and representatives of parents of “parentally placed” children with disabilities</a:t>
            </a:r>
          </a:p>
          <a:p>
            <a:pPr lvl="1"/>
            <a:r>
              <a:rPr lang="en-US" altLang="en-US" dirty="0" smtClean="0"/>
              <a:t>in timely and meaningful way</a:t>
            </a:r>
          </a:p>
          <a:p>
            <a:pPr lvl="1"/>
            <a:r>
              <a:rPr lang="en-US" altLang="en-US" dirty="0" smtClean="0"/>
              <a:t>on key issues affecting the ability of eligible children to participate equitably in IDEA-funded special education and related services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F9BD-9F7E-4EA5-9D3D-9BDE6673CC0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Consultation</a:t>
            </a:r>
            <a:endParaRPr lang="en-US" altLang="en-US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en-US" dirty="0" smtClean="0"/>
              <a:t>What must the consultation process involve? </a:t>
            </a:r>
          </a:p>
          <a:p>
            <a:pPr lvl="1"/>
            <a:r>
              <a:rPr lang="en-US" altLang="en-US" dirty="0" smtClean="0"/>
              <a:t>Child find</a:t>
            </a:r>
          </a:p>
          <a:p>
            <a:pPr lvl="1"/>
            <a:r>
              <a:rPr lang="en-US" altLang="en-US" dirty="0" smtClean="0"/>
              <a:t>Determining the proportionate share of IDEA funds available</a:t>
            </a:r>
          </a:p>
          <a:p>
            <a:pPr lvl="1"/>
            <a:r>
              <a:rPr lang="en-US" altLang="en-US" dirty="0" smtClean="0"/>
              <a:t>Determining the consultation process to be used</a:t>
            </a:r>
          </a:p>
          <a:p>
            <a:pPr lvl="1"/>
            <a:r>
              <a:rPr lang="en-US" altLang="en-US" dirty="0" smtClean="0"/>
              <a:t>How, where, and by whom services will be provided</a:t>
            </a:r>
          </a:p>
          <a:p>
            <a:pPr lvl="1"/>
            <a:r>
              <a:rPr lang="en-US" altLang="en-US" dirty="0" smtClean="0"/>
              <a:t>Disagreement process for LEA</a:t>
            </a:r>
          </a:p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7B108-5DAF-42BD-A664-F2F9DBC0FD0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Child Find and </a:t>
            </a:r>
            <a:br>
              <a:rPr lang="en-US" altLang="en-US" dirty="0" smtClean="0"/>
            </a:br>
            <a:r>
              <a:rPr lang="en-US" altLang="en-US" dirty="0" smtClean="0"/>
              <a:t>Individual Evaluations</a:t>
            </a:r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mtClean="0"/>
              <a:t>Each LEA must locate, identify and evaluate all children with disabilities who are enrolled by their parents in private, including religious,…schools </a:t>
            </a:r>
            <a:r>
              <a:rPr lang="en-US" altLang="en-US" smtClean="0">
                <a:solidFill>
                  <a:srgbClr val="C00000"/>
                </a:solidFill>
              </a:rPr>
              <a:t>located in the school district served by the LEA</a:t>
            </a:r>
          </a:p>
          <a:p>
            <a:pPr marL="0" indent="0" algn="r">
              <a:buNone/>
            </a:pPr>
            <a:r>
              <a:rPr lang="en-US" altLang="en-US" smtClean="0"/>
              <a:t>34 CFR §300.131(a)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B5C8E-50E6-42B0-B5A0-9EBC8B6CA20F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C2F8-360F-4EB5-9031-A651595C283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Protecting Privacy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Release of personally identifiable information</a:t>
            </a:r>
          </a:p>
          <a:p>
            <a:r>
              <a:rPr lang="en-US" altLang="en-US" sz="2800" dirty="0"/>
              <a:t>Sharing information between LEAs</a:t>
            </a:r>
          </a:p>
        </p:txBody>
      </p:sp>
      <p:pic>
        <p:nvPicPr>
          <p:cNvPr id="407557" name="Picture 5" descr="Caution signs along road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3527381"/>
            <a:ext cx="3886200" cy="26022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Expenditures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Each LEA shall spend a proportionate amount of its Part B funds on parentally-placed private school children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altLang="en-US" dirty="0"/>
              <a:t>34 CFR §300.133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204BB-7B6B-4494-ACAD-BF47FC7C73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Expenditures</a:t>
            </a:r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Number of eligible children with disabilities: 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In public schools	300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In private schools	+20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	=</a:t>
            </a:r>
            <a:r>
              <a:rPr lang="en-US" altLang="en-US" sz="2000" b="1" dirty="0" smtClean="0"/>
              <a:t>320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Federal Part B </a:t>
            </a:r>
            <a:br>
              <a:rPr lang="en-US" altLang="en-US" sz="2000" dirty="0" smtClean="0"/>
            </a:br>
            <a:r>
              <a:rPr lang="en-US" altLang="en-US" sz="2000" dirty="0" smtClean="0"/>
              <a:t>Flow-Through $$: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LEA receives	</a:t>
            </a:r>
            <a:r>
              <a:rPr lang="en-US" altLang="en-US" sz="2000" b="1" dirty="0" smtClean="0"/>
              <a:t>$152,500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$152,500/320 = </a:t>
            </a:r>
            <a:br>
              <a:rPr lang="en-US" altLang="en-US" sz="2000" dirty="0" smtClean="0"/>
            </a:br>
            <a:r>
              <a:rPr lang="en-US" altLang="en-US" sz="2000" dirty="0" smtClean="0"/>
              <a:t>$476.57 a student </a:t>
            </a:r>
          </a:p>
          <a:p>
            <a:pPr marL="0" indent="0">
              <a:buNone/>
              <a:tabLst>
                <a:tab pos="3657600" algn="r"/>
              </a:tabLst>
            </a:pPr>
            <a:r>
              <a:rPr lang="en-US" altLang="en-US" sz="2000" dirty="0" smtClean="0"/>
              <a:t>X 20 students = </a:t>
            </a:r>
            <a:br>
              <a:rPr lang="en-US" altLang="en-US" sz="2000" dirty="0" smtClean="0"/>
            </a:br>
            <a:r>
              <a:rPr lang="en-US" altLang="en-US" sz="2000" b="1" dirty="0" smtClean="0"/>
              <a:t>$9,531.25 </a:t>
            </a:r>
            <a:r>
              <a:rPr lang="en-US" altLang="en-US" sz="2000" dirty="0" smtClean="0"/>
              <a:t>for proportionate share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4E517-8F66-4054-8EE3-934A732FD2F5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33" name="Content Placeholder 4"/>
          <p:cNvSpPr txBox="1">
            <a:spLocks/>
          </p:cNvSpPr>
          <p:nvPr/>
        </p:nvSpPr>
        <p:spPr bwMode="auto">
          <a:xfrm>
            <a:off x="5120846" y="3214902"/>
            <a:ext cx="3979862" cy="111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ts val="12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ts val="12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ts val="600"/>
              </a:spcBef>
              <a:spcAft>
                <a:spcPct val="0"/>
              </a:spcAft>
              <a:buClr>
                <a:schemeClr val="hlink"/>
              </a:buClr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3657600" algn="r"/>
              </a:tabLst>
            </a:pPr>
            <a:r>
              <a:rPr lang="en-US" altLang="en-US" sz="1800" kern="0" dirty="0" smtClean="0"/>
              <a:t>  </a:t>
            </a:r>
          </a:p>
          <a:p>
            <a:pPr marL="0" indent="0">
              <a:buFont typeface="Wingdings" pitchFamily="2" charset="2"/>
              <a:buNone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908993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118FF-0CA1-4BB4-B2A7-7526B8602A0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Expenditures/</a:t>
            </a:r>
            <a:br>
              <a:rPr lang="en-US" altLang="en-US" dirty="0"/>
            </a:br>
            <a:r>
              <a:rPr lang="en-US" altLang="en-US" dirty="0"/>
              <a:t>Proportionate Share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State and local funds may supplement but not supplant federal funds for this population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	34 CFR §300.133(d)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Cost of child find may not be considered in proportionate share obligation </a:t>
            </a:r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/>
              <a:t>34 CFR §300.131(d)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B52B-D82E-404C-A1CF-BF067E698B20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Services Plans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Services </a:t>
            </a:r>
            <a:r>
              <a:rPr lang="en-US" altLang="en-US" dirty="0"/>
              <a:t>provided in accordance with a services plan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altLang="en-US" dirty="0" smtClean="0"/>
              <a:t>34 </a:t>
            </a:r>
            <a:r>
              <a:rPr lang="en-US" altLang="en-US" dirty="0"/>
              <a:t>CFR §300.138(b)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Highly Qualified Teachers</a:t>
            </a:r>
            <a:endParaRPr lang="en-US" alt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en-US" dirty="0" smtClean="0"/>
              <a:t>…private elementary school and secondary school teachers who are providing equitable services to parentally-placed private school children with disabilities do not have to meet the highly qualified special education teacher requirements of 34 CFR §300.18</a:t>
            </a:r>
          </a:p>
          <a:p>
            <a:pPr marL="0" indent="0" algn="r">
              <a:buNone/>
            </a:pPr>
            <a:r>
              <a:rPr lang="en-US" altLang="en-US" dirty="0" smtClean="0"/>
              <a:t>34 CFR §300.138(a)(1)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16C0-89B6-4F28-AED5-E66431980980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3CAD8-46E7-4135-BFA8-C9F88382997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Personnel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05000"/>
            <a:ext cx="4572000" cy="4191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Do requirements for “highly qualified” teachers apply to personnel providing equitable services?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dirty="0">
              <a:solidFill>
                <a:srgbClr val="444444"/>
              </a:solidFill>
              <a:cs typeface="Courier New" pitchFamily="49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If services are provided by an employee of: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dirty="0">
              <a:solidFill>
                <a:srgbClr val="444444"/>
              </a:solidFill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The public agency—</a:t>
            </a:r>
            <a:r>
              <a:rPr lang="en-US" altLang="en-US" sz="2400" b="1" i="1" dirty="0">
                <a:solidFill>
                  <a:schemeClr val="folHlink"/>
                </a:solidFill>
                <a:cs typeface="Courier New" pitchFamily="49" charset="0"/>
              </a:rPr>
              <a:t>Yes</a:t>
            </a: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The private school—</a:t>
            </a:r>
            <a:r>
              <a:rPr lang="en-US" altLang="en-US" sz="2400" b="1" i="1" dirty="0">
                <a:solidFill>
                  <a:schemeClr val="tx2"/>
                </a:solidFill>
                <a:cs typeface="Courier New" pitchFamily="49" charset="0"/>
              </a:rPr>
              <a:t>No</a:t>
            </a:r>
            <a:r>
              <a:rPr lang="en-US" altLang="en-US" sz="2400" b="1" dirty="0" smtClean="0">
                <a:solidFill>
                  <a:srgbClr val="444444"/>
                </a:solidFill>
                <a:cs typeface="Courier New" pitchFamily="49" charset="0"/>
              </a:rPr>
              <a:t>. </a:t>
            </a:r>
            <a:endParaRPr lang="en-US" altLang="en-US" sz="2400" b="1" dirty="0">
              <a:solidFill>
                <a:srgbClr val="444444"/>
              </a:solidFill>
              <a:cs typeface="Courier New" pitchFamily="49" charset="0"/>
            </a:endParaRPr>
          </a:p>
        </p:txBody>
      </p:sp>
      <p:grpSp>
        <p:nvGrpSpPr>
          <p:cNvPr id="429060" name="Group 4" descr="Teacher holding books"/>
          <p:cNvGrpSpPr>
            <a:grpSpLocks/>
          </p:cNvGrpSpPr>
          <p:nvPr/>
        </p:nvGrpSpPr>
        <p:grpSpPr bwMode="auto">
          <a:xfrm>
            <a:off x="838200" y="1828800"/>
            <a:ext cx="3048000" cy="4267200"/>
            <a:chOff x="528" y="1008"/>
            <a:chExt cx="2352" cy="3408"/>
          </a:xfrm>
        </p:grpSpPr>
        <p:sp>
          <p:nvSpPr>
            <p:cNvPr id="429061" name="Rectangle 5"/>
            <p:cNvSpPr>
              <a:spLocks noChangeArrowheads="1"/>
            </p:cNvSpPr>
            <p:nvPr/>
          </p:nvSpPr>
          <p:spPr bwMode="auto">
            <a:xfrm>
              <a:off x="528" y="1008"/>
              <a:ext cx="2352" cy="3408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429062" name="Picture 6" descr="whiteteacher-ver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152"/>
              <a:ext cx="2107" cy="3168"/>
            </a:xfrm>
            <a:prstGeom prst="rect">
              <a:avLst/>
            </a:prstGeom>
            <a:noFill/>
            <a:ln w="9525">
              <a:solidFill>
                <a:srgbClr val="FFFF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Final Regulations</a:t>
            </a:r>
            <a:endParaRPr lang="en-US" alt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b="1" dirty="0" smtClean="0"/>
              <a:t>34 CFR §§300.130-300.144</a:t>
            </a:r>
            <a:r>
              <a:rPr lang="en-US" altLang="en-US" dirty="0" smtClean="0"/>
              <a:t>— Requirements for children with disabilities enrolled by their parents in private schools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85BF-C2E5-456C-ABB3-A385C3C06BB9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Due Process</a:t>
            </a:r>
            <a:endParaRPr lang="en-US" altLang="en-US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Any due process complaint regarding the child find requirements in </a:t>
            </a:r>
            <a:br>
              <a:rPr lang="en-US" altLang="en-US" dirty="0" smtClean="0"/>
            </a:br>
            <a:r>
              <a:rPr lang="en-US" altLang="en-US" dirty="0" smtClean="0"/>
              <a:t>34 CFR §300.131, including §§300.300-300.311, must be filed with the LEA in which the private school is located and a copy must be forwarded to the SEA</a:t>
            </a:r>
          </a:p>
          <a:p>
            <a:pPr marL="0" indent="0" algn="r">
              <a:buNone/>
            </a:pPr>
            <a:r>
              <a:rPr lang="en-US" altLang="en-US" dirty="0" smtClean="0"/>
              <a:t> 34 CFR §300.140(b)(2)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1605D-12C2-4FFF-A751-2B315E4B958F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Due Process</a:t>
            </a:r>
            <a:endParaRPr lang="en-US" altLang="en-US" dirty="0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May parents who have placed their child with disabilities in a private school file a due process complaint?</a:t>
            </a:r>
            <a:endParaRPr lang="en-US" alt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29ABE-C5E5-4D04-9353-1A0B34130454}" type="slidenum">
              <a:rPr lang="en-US" altLang="en-US" smtClean="0"/>
              <a:pPr/>
              <a:t>21</a:t>
            </a:fld>
            <a:endParaRPr lang="en-US" altLang="en-US"/>
          </a:p>
        </p:txBody>
      </p:sp>
      <p:graphicFrame>
        <p:nvGraphicFramePr>
          <p:cNvPr id="5" name="Table 4" descr="Due Proces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208319"/>
              </p:ext>
            </p:extLst>
          </p:nvPr>
        </p:nvGraphicFramePr>
        <p:xfrm>
          <a:off x="914400" y="3810000"/>
          <a:ext cx="73152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</a:tblGrid>
              <a:tr h="914400"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en-US" sz="18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altLang="en-US" dirty="0" smtClean="0">
                          <a:solidFill>
                            <a:srgbClr val="00B050"/>
                          </a:solidFill>
                        </a:rPr>
                        <a:t> child find requirements—Yes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0188" indent="-230188" algn="ctr" eaLnBrk="0" hangingPunct="0">
                        <a:spcAft>
                          <a:spcPct val="25000"/>
                        </a:spcAft>
                        <a:buClr>
                          <a:srgbClr val="A50021"/>
                        </a:buClr>
                        <a:buSzPct val="90000"/>
                        <a:buFont typeface="Wingdings" pitchFamily="2" charset="2"/>
                        <a:buChar char="ü"/>
                      </a:pPr>
                      <a:r>
                        <a:rPr lang="en-US" altLang="en-US" dirty="0" smtClean="0">
                          <a:solidFill>
                            <a:srgbClr val="C00000"/>
                          </a:solidFill>
                        </a:rPr>
                        <a:t>Regarding provision of services—No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 smtClean="0">
                          <a:solidFill>
                            <a:srgbClr val="00B050"/>
                          </a:solidFill>
                        </a:rPr>
                        <a:t>Must file with LEA where private school is located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dirty="0" smtClean="0">
                          <a:solidFill>
                            <a:srgbClr val="C00000"/>
                          </a:solidFill>
                        </a:rPr>
                        <a:t>Must use State complaint procedure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002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State Complaints</a:t>
            </a:r>
            <a:endParaRPr lang="en-US" alt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Any complaint that an SEA or LEA has failed to meet the requirements in </a:t>
            </a:r>
            <a:br>
              <a:rPr lang="en-US" altLang="en-US" dirty="0" smtClean="0"/>
            </a:br>
            <a:r>
              <a:rPr lang="en-US" altLang="en-US" dirty="0" smtClean="0"/>
              <a:t>34 CFR §§300.132-300.135 and 300.137-300.144 [regarding parentally-placed private school children with disabilities] must be filed in accordance with the state complaint procedures </a:t>
            </a:r>
          </a:p>
          <a:p>
            <a:pPr marL="0" indent="0" algn="r">
              <a:buNone/>
            </a:pPr>
            <a:r>
              <a:rPr lang="en-US" altLang="en-US" dirty="0" smtClean="0"/>
              <a:t>34 CFR §300.140 (c)(1)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43659-4994-47D7-B7B4-DF08883AA1D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Complaints</a:t>
            </a:r>
            <a:endParaRPr lang="en-US" altLang="en-US" dirty="0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Let’s take a look at:</a:t>
            </a:r>
          </a:p>
          <a:p>
            <a:r>
              <a:rPr lang="en-US" altLang="en-US" dirty="0" smtClean="0"/>
              <a:t>Complaints filed by private school officials</a:t>
            </a:r>
          </a:p>
          <a:p>
            <a:r>
              <a:rPr lang="en-US" altLang="en-US" dirty="0" smtClean="0"/>
              <a:t>Complaints filed by parents 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9AE69-4876-41ED-BADE-67192608F9E2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Preschool</a:t>
            </a:r>
            <a:endParaRPr lang="en-US" altLang="en-US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Children aged 3-5 are considered to be parentally-placed private school children with disabilities enrolled by their parents in private, including religious, elementary schools, if they are enrolled in a </a:t>
            </a:r>
            <a:r>
              <a:rPr lang="en-US" altLang="en-US" dirty="0" smtClean="0">
                <a:solidFill>
                  <a:srgbClr val="C00000"/>
                </a:solidFill>
              </a:rPr>
              <a:t>private school that meets the definition of elementary school in 34 CFR §300.13</a:t>
            </a:r>
          </a:p>
          <a:p>
            <a:pPr marL="0" indent="0" algn="r">
              <a:buNone/>
            </a:pPr>
            <a:r>
              <a:rPr lang="en-US" altLang="en-US" dirty="0" smtClean="0"/>
              <a:t> 34 CFR §300.133(a)(2)(ii)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AB88-5EB1-40F2-9391-C749BBC4BDDA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Elementary School Definition</a:t>
            </a:r>
            <a:endParaRPr lang="en-US" altLang="en-US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Elementary school means a nonprofit institutional day or residential school, including a public elementary charter school, that provides elementary education, as determined by State law</a:t>
            </a:r>
          </a:p>
          <a:p>
            <a:pPr marL="0" indent="0" algn="r">
              <a:buNone/>
            </a:pPr>
            <a:r>
              <a:rPr lang="en-US" altLang="en-US" dirty="0" smtClean="0"/>
              <a:t> 34 CFR §300.13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B7FEF-AD01-421D-A00F-EE92D17057D6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Preschools</a:t>
            </a:r>
            <a:endParaRPr lang="en-US" alt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2813" y="1905000"/>
            <a:ext cx="5259387" cy="4191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altLang="en-US" dirty="0" smtClean="0"/>
              <a:t>And what about “parentally placed” preschoolers?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altLang="en-US" dirty="0" smtClean="0"/>
              <a:t>The state’s definition of </a:t>
            </a:r>
            <a:r>
              <a:rPr lang="en-US" altLang="en-US" dirty="0" smtClean="0">
                <a:solidFill>
                  <a:srgbClr val="C00000"/>
                </a:solidFill>
              </a:rPr>
              <a:t>elementary school </a:t>
            </a:r>
            <a:r>
              <a:rPr lang="en-US" altLang="en-US" dirty="0" smtClean="0"/>
              <a:t>directly affects whether or not preschool children with disabilities attending private schools are </a:t>
            </a:r>
            <a:br>
              <a:rPr lang="en-US" altLang="en-US" dirty="0" smtClean="0"/>
            </a:br>
            <a:r>
              <a:rPr lang="en-US" altLang="en-US" dirty="0" smtClean="0"/>
              <a:t>considered for equitable services</a:t>
            </a:r>
            <a:endParaRPr lang="en-US" altLang="en-US" dirty="0"/>
          </a:p>
        </p:txBody>
      </p:sp>
      <p:pic>
        <p:nvPicPr>
          <p:cNvPr id="423941" name="Picture 5" descr="kid in raincoat 5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2590800"/>
            <a:ext cx="1476375" cy="2590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0B16-BD95-42B0-82FD-8CB5F417E72E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F08A0-D85E-4DD6-BD3B-C1ECBA3850D7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algn="ctr"/>
            <a:r>
              <a:rPr lang="en-US" altLang="en-US" dirty="0"/>
              <a:t>Out-of-State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81400" y="1905000"/>
            <a:ext cx="5562600" cy="4191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tx2"/>
                </a:solidFill>
                <a:cs typeface="Courier New" pitchFamily="49" charset="0"/>
              </a:rPr>
              <a:t>Situation: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Children with disabilities from one state placed by their parents in a private school in another state.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>
              <a:solidFill>
                <a:srgbClr val="444444"/>
              </a:solidFill>
              <a:cs typeface="Courier New" pitchFamily="49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tx2"/>
                </a:solidFill>
                <a:cs typeface="Courier New" pitchFamily="49" charset="0"/>
              </a:rPr>
              <a:t>The LEA where the private school is located.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800" b="1" dirty="0">
              <a:solidFill>
                <a:schemeClr val="tx2"/>
              </a:solidFill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chemeClr val="tx2"/>
                </a:solidFill>
                <a:cs typeface="Courier New" pitchFamily="49" charset="0"/>
              </a:rPr>
              <a:t>Question: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444444"/>
                </a:solidFill>
                <a:cs typeface="Courier New" pitchFamily="49" charset="0"/>
              </a:rPr>
              <a:t>Who’s responsible for conducting child find activities for such parentally placed” students?</a:t>
            </a:r>
          </a:p>
        </p:txBody>
      </p:sp>
      <p:pic>
        <p:nvPicPr>
          <p:cNvPr id="432132" name="Picture 4" descr="Confused-looking woman reading a repo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2651125" cy="3962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Contact Information</a:t>
            </a:r>
            <a:endParaRPr lang="en-US" altLang="en-US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en-US" dirty="0" smtClean="0">
                <a:hlinkClick r:id="rId3" tooltip="OSERS IDEA Website"/>
              </a:rPr>
              <a:t>http://sites.ed.gov/idea</a:t>
            </a:r>
            <a:endParaRPr lang="en-US" altLang="en-US" dirty="0" smtClean="0"/>
          </a:p>
          <a:p>
            <a:pPr marL="0" indent="0">
              <a:buNone/>
              <a:tabLst>
                <a:tab pos="7777163" algn="r"/>
              </a:tabLst>
            </a:pPr>
            <a:r>
              <a:rPr lang="en-US" altLang="en-US" sz="2800" dirty="0" smtClean="0"/>
              <a:t>Sheila Friedman:	</a:t>
            </a:r>
            <a:r>
              <a:rPr lang="en-US" altLang="en-US" sz="2800" dirty="0" smtClean="0">
                <a:hlinkClick r:id="rId4"/>
              </a:rPr>
              <a:t>sheila.friedman@ed.gov</a:t>
            </a:r>
            <a:endParaRPr lang="en-US" altLang="en-US" sz="2800" dirty="0" smtClean="0"/>
          </a:p>
          <a:p>
            <a:pPr marL="0" indent="0">
              <a:buNone/>
              <a:tabLst>
                <a:tab pos="7777163" algn="r"/>
              </a:tabLst>
            </a:pPr>
            <a:endParaRPr lang="en-US" altLang="en-US" sz="2800" dirty="0" smtClean="0"/>
          </a:p>
          <a:p>
            <a:pPr marL="0" indent="0">
              <a:buNone/>
              <a:tabLst>
                <a:tab pos="7777163" algn="r"/>
              </a:tabLst>
            </a:pPr>
            <a:r>
              <a:rPr lang="en-US" altLang="en-US" sz="2800" dirty="0" smtClean="0"/>
              <a:t>Ken </a:t>
            </a:r>
            <a:r>
              <a:rPr lang="en-US" altLang="en-US" sz="2800" dirty="0" err="1" smtClean="0"/>
              <a:t>Kienas</a:t>
            </a:r>
            <a:r>
              <a:rPr lang="en-US" altLang="en-US" sz="2800" dirty="0" smtClean="0"/>
              <a:t>:	</a:t>
            </a:r>
            <a:r>
              <a:rPr lang="en-US" altLang="en-US" sz="2800" dirty="0" smtClean="0">
                <a:hlinkClick r:id="rId5"/>
              </a:rPr>
              <a:t>ken.kienas@ed.gov</a:t>
            </a:r>
            <a:endParaRPr lang="en-US" alt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1753-41BF-4435-AE03-B0BD70554A4E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Key Elements </a:t>
            </a:r>
            <a:br>
              <a:rPr lang="en-US" altLang="en-US" dirty="0" smtClean="0"/>
            </a:br>
            <a:r>
              <a:rPr lang="en-US" altLang="en-US" dirty="0" smtClean="0"/>
              <a:t>Remaining the Same</a:t>
            </a:r>
            <a:endParaRPr lang="en-US" altLang="en-US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mtClean="0"/>
              <a:t>No individual right to special education and related services</a:t>
            </a:r>
          </a:p>
          <a:p>
            <a:r>
              <a:rPr lang="en-US" altLang="en-US" smtClean="0"/>
              <a:t>Equitable participation based on a process that includes timely and meaningful consultation</a:t>
            </a:r>
          </a:p>
          <a:p>
            <a:r>
              <a:rPr lang="en-US" altLang="en-US" smtClean="0"/>
              <a:t>Proportionate share of Part B funds must be spent on this population</a:t>
            </a:r>
          </a:p>
          <a:p>
            <a:r>
              <a:rPr lang="en-US" altLang="en-US" smtClean="0"/>
              <a:t>Program offered to children designated to receive services is through a services plan—not an individualized education program (IEP)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360FD-50CE-40AF-BC4C-BEA9FE35D81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B46A-A00A-4F4A-B43B-DF035607238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“Parentally Placed”—General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57600" y="1905000"/>
            <a:ext cx="5257800" cy="4419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000099"/>
                </a:solidFill>
              </a:rPr>
              <a:t>School District Responsibility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altLang="en-US" sz="1000" b="1" dirty="0">
              <a:solidFill>
                <a:srgbClr val="000099"/>
              </a:solidFill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300" b="1" dirty="0"/>
              <a:t>Which school district is responsible…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altLang="en-US" sz="1800" b="1" dirty="0"/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>
                <a:solidFill>
                  <a:srgbClr val="000099"/>
                </a:solidFill>
              </a:rPr>
              <a:t>The local educational agency (LEA)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where</a:t>
            </a:r>
            <a:r>
              <a:rPr lang="en-US" altLang="en-US" sz="2400" b="1" baseline="0" dirty="0" smtClean="0">
                <a:solidFill>
                  <a:srgbClr val="000099"/>
                </a:solidFill>
              </a:rPr>
              <a:t>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the </a:t>
            </a:r>
            <a:r>
              <a:rPr lang="en-US" altLang="en-US" sz="2400" b="1" dirty="0">
                <a:solidFill>
                  <a:srgbClr val="000099"/>
                </a:solidFill>
              </a:rPr>
              <a:t>private </a:t>
            </a:r>
            <a:r>
              <a:rPr lang="en-US" altLang="en-US" sz="2400" b="1" dirty="0" smtClean="0">
                <a:solidFill>
                  <a:srgbClr val="000099"/>
                </a:solidFill>
              </a:rPr>
              <a:t>school </a:t>
            </a:r>
            <a:r>
              <a:rPr lang="en-US" altLang="en-US" sz="2400" b="1" dirty="0">
                <a:solidFill>
                  <a:srgbClr val="000099"/>
                </a:solidFill>
              </a:rPr>
              <a:t>is located.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en-US" altLang="en-US" sz="1800" b="1" dirty="0">
              <a:solidFill>
                <a:srgbClr val="000099"/>
              </a:solidFill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300" b="1" dirty="0"/>
              <a:t>…for decisions </a:t>
            </a:r>
            <a:br>
              <a:rPr lang="en-US" altLang="en-US" sz="2300" b="1" dirty="0"/>
            </a:br>
            <a:r>
              <a:rPr lang="en-US" altLang="en-US" sz="2300" b="1" dirty="0"/>
              <a:t>about services to </a:t>
            </a:r>
            <a:br>
              <a:rPr lang="en-US" altLang="en-US" sz="2300" b="1" dirty="0"/>
            </a:br>
            <a:r>
              <a:rPr lang="en-US" altLang="en-US" sz="2300" b="1" dirty="0"/>
              <a:t>parentally-placed private children with disabilities?</a:t>
            </a:r>
          </a:p>
        </p:txBody>
      </p:sp>
      <p:pic>
        <p:nvPicPr>
          <p:cNvPr id="396294" name="Picture 6" descr="Girl sitting on a bench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828800"/>
            <a:ext cx="2808288" cy="419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6295" name="Rectangle 7"/>
          <p:cNvSpPr>
            <a:spLocks noChangeArrowheads="1"/>
          </p:cNvSpPr>
          <p:nvPr/>
        </p:nvSpPr>
        <p:spPr bwMode="auto">
          <a:xfrm>
            <a:off x="3733800" y="3429000"/>
            <a:ext cx="5105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012C0-1A7E-49FF-BBB4-E71C0CFC8AB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Key Changes</a:t>
            </a:r>
          </a:p>
        </p:txBody>
      </p:sp>
      <p:sp>
        <p:nvSpPr>
          <p:cNvPr id="215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LEA where the private schools are located is responsible for child find and provision of services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Preschool children with disabilities aged 3-5 can be considered parentally-placed children under IDEA only if they are enrolled in a private school that is considered an elementary school 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Consent override procedures unavailable</a:t>
            </a:r>
          </a:p>
          <a:p>
            <a:pPr>
              <a:lnSpc>
                <a:spcPct val="90000"/>
              </a:lnSpc>
            </a:pPr>
            <a:r>
              <a:rPr lang="en-US" altLang="en-US" sz="2400"/>
              <a:t>Consent required for disclosure of evaluations between the LEA of the parent’s residence and the LEA where the private school is located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A1C4B-CEC2-4D9E-A412-205DA0C55F7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Key Changes (</a:t>
            </a:r>
            <a:r>
              <a:rPr lang="en-US" altLang="en-US" i="1" dirty="0"/>
              <a:t>cont</a:t>
            </a:r>
            <a:r>
              <a:rPr lang="en-US" altLang="en-US" dirty="0"/>
              <a:t>.)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/>
              <a:t>Private school personnel do not have to meet requirements for HQT in 34 CFR §300.18</a:t>
            </a:r>
          </a:p>
          <a:p>
            <a:r>
              <a:rPr lang="en-US" altLang="en-US" sz="2400"/>
              <a:t>Additional provisions related to expenditures</a:t>
            </a:r>
          </a:p>
          <a:p>
            <a:r>
              <a:rPr lang="en-US" altLang="en-US" sz="2400"/>
              <a:t>Consultation requires written affirmation</a:t>
            </a:r>
          </a:p>
          <a:p>
            <a:r>
              <a:rPr lang="en-US" altLang="en-US" sz="2400"/>
              <a:t>Private school officials can file a complaint with the state educational agency (SEA) regarding consultation process</a:t>
            </a:r>
          </a:p>
          <a:p>
            <a:r>
              <a:rPr lang="en-US" altLang="en-US" sz="2400"/>
              <a:t>Clarification provided regarding scope of/ responsibility for due process and state complaint procedures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BA75B-7E38-482B-8606-9AD278543D7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Topical Areas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Equitable Services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Consultation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Child Find &amp; Individual Evaluations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Expenditures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Services Plans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Highly Qualified Teachers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Due Process &amp; State Complaints</a:t>
            </a:r>
          </a:p>
          <a:p>
            <a:pPr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sz="2800" dirty="0"/>
              <a:t>Preschool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/>
              <a:t>					</a:t>
            </a:r>
            <a:r>
              <a:rPr lang="en-US" altLang="en-US" sz="2800" dirty="0" smtClean="0"/>
              <a:t> </a:t>
            </a:r>
            <a:endParaRPr lang="en-US" altLang="en-US" sz="2800" dirty="0">
              <a:solidFill>
                <a:srgbClr val="444444"/>
              </a:solidFill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Equitable Services</a:t>
            </a:r>
            <a:endParaRPr lang="en-US" altLang="en-US" dirty="0"/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Equitable Services Determined</a:t>
            </a:r>
          </a:p>
          <a:p>
            <a:pPr lvl="1"/>
            <a:r>
              <a:rPr lang="en-US" altLang="en-US" dirty="0" smtClean="0"/>
              <a:t>34 CFR §300.137</a:t>
            </a:r>
          </a:p>
          <a:p>
            <a:pPr>
              <a:spcBef>
                <a:spcPts val="2400"/>
              </a:spcBef>
            </a:pPr>
            <a:r>
              <a:rPr lang="en-US" altLang="en-US" dirty="0" smtClean="0"/>
              <a:t>Equitable Services Provided</a:t>
            </a:r>
          </a:p>
          <a:p>
            <a:pPr lvl="1"/>
            <a:r>
              <a:rPr lang="en-US" altLang="en-US" dirty="0" smtClean="0"/>
              <a:t>34 CFR §300.138</a:t>
            </a:r>
            <a:endParaRPr lang="en-US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52414-45C8-4594-AEF1-A2CC1A8451D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AAE9-7E35-49FA-ABDF-AC38C1DF180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altLang="en-US" dirty="0"/>
              <a:t>Consultation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To ensure timely and meaningful consultation, an LEA (or SEA) must consult with private school representatives and representatives of parents of parentally-placed private school children with disabilities during the design and development of special education and related </a:t>
            </a:r>
            <a:r>
              <a:rPr lang="en-US" altLang="en-US" sz="2800" dirty="0" smtClean="0"/>
              <a:t>services… </a:t>
            </a:r>
          </a:p>
          <a:p>
            <a:pPr marL="0" indent="0" algn="r">
              <a:buFont typeface="Wingdings" pitchFamily="2" charset="2"/>
              <a:buNone/>
            </a:pPr>
            <a:r>
              <a:rPr lang="en-US" altLang="en-US" sz="2800" dirty="0" smtClean="0"/>
              <a:t>34 </a:t>
            </a:r>
            <a:r>
              <a:rPr lang="en-US" altLang="en-US" sz="2800" dirty="0"/>
              <a:t>CFR §</a:t>
            </a:r>
            <a:r>
              <a:rPr lang="en-US" altLang="en-US" sz="2800" dirty="0">
                <a:cs typeface="Courier New" pitchFamily="49" charset="0"/>
              </a:rPr>
              <a:t>300.134</a:t>
            </a:r>
            <a:endParaRPr lang="en-US" altLang="en-US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3337</TotalTime>
  <Words>954</Words>
  <Application>Microsoft Office PowerPoint</Application>
  <PresentationFormat>On-screen Show (4:3)</PresentationFormat>
  <Paragraphs>201</Paragraphs>
  <Slides>28</Slides>
  <Notes>28</Notes>
  <HiddenSlides>2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Verdana</vt:lpstr>
      <vt:lpstr>Wingdings</vt:lpstr>
      <vt:lpstr>Courier New</vt:lpstr>
      <vt:lpstr>Times New Roman</vt:lpstr>
      <vt:lpstr>Arial Unicode MS</vt:lpstr>
      <vt:lpstr>Bold Stripes</vt:lpstr>
      <vt:lpstr>MSPhotoEd.3</vt:lpstr>
      <vt:lpstr>Children Enrolled by  Their Parents in  Private Schools</vt:lpstr>
      <vt:lpstr>Final Regulations</vt:lpstr>
      <vt:lpstr>Key Elements  Remaining the Same</vt:lpstr>
      <vt:lpstr>“Parentally Placed”—General</vt:lpstr>
      <vt:lpstr>Key Changes</vt:lpstr>
      <vt:lpstr>Key Changes (cont.)</vt:lpstr>
      <vt:lpstr>Topical Areas</vt:lpstr>
      <vt:lpstr>Equitable Services</vt:lpstr>
      <vt:lpstr>Consultation</vt:lpstr>
      <vt:lpstr>Consultation</vt:lpstr>
      <vt:lpstr>Consultation</vt:lpstr>
      <vt:lpstr>Child Find and  Individual Evaluations</vt:lpstr>
      <vt:lpstr>Protecting Privacy</vt:lpstr>
      <vt:lpstr>Expenditures</vt:lpstr>
      <vt:lpstr>Expenditures</vt:lpstr>
      <vt:lpstr>Expenditures/ Proportionate Share</vt:lpstr>
      <vt:lpstr>Services Plans</vt:lpstr>
      <vt:lpstr>Highly Qualified Teachers</vt:lpstr>
      <vt:lpstr>Personnel</vt:lpstr>
      <vt:lpstr>Due Process</vt:lpstr>
      <vt:lpstr>Due Process</vt:lpstr>
      <vt:lpstr>State Complaints</vt:lpstr>
      <vt:lpstr>Complaints</vt:lpstr>
      <vt:lpstr> Preschool</vt:lpstr>
      <vt:lpstr>Elementary School Definition</vt:lpstr>
      <vt:lpstr>Preschools</vt:lpstr>
      <vt:lpstr>Out-of-State</vt:lpstr>
      <vt:lpstr>Contact Information</vt:lpstr>
    </vt:vector>
  </TitlesOfParts>
  <Company>U.S. Department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Enrolled by Their Parents in Private Schools. (PowerPoint)</dc:title>
  <dc:subject> Private Schools</dc:subject>
  <dc:creator>U.S. Department of Education</dc:creator>
  <dc:description>Children Enrolled by Their Parents in Private Schools. (PowerPoint)</dc:description>
  <cp:lastModifiedBy>Geoffrey Rhodes</cp:lastModifiedBy>
  <cp:revision>146</cp:revision>
  <cp:lastPrinted>1601-01-01T00:00:00Z</cp:lastPrinted>
  <dcterms:created xsi:type="dcterms:W3CDTF">2006-07-12T14:33:16Z</dcterms:created>
  <dcterms:modified xsi:type="dcterms:W3CDTF">2017-08-18T17:49:48Z</dcterms:modified>
</cp:coreProperties>
</file>